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sldIdLst>
    <p:sldId id="257" r:id="rId2"/>
    <p:sldId id="258" r:id="rId3"/>
    <p:sldId id="261" r:id="rId4"/>
    <p:sldId id="260" r:id="rId5"/>
    <p:sldId id="262" r:id="rId6"/>
    <p:sldId id="263" r:id="rId7"/>
    <p:sldId id="275" r:id="rId8"/>
    <p:sldId id="272" r:id="rId9"/>
    <p:sldId id="277" r:id="rId10"/>
    <p:sldId id="269" r:id="rId11"/>
    <p:sldId id="278" r:id="rId12"/>
    <p:sldId id="279" r:id="rId13"/>
    <p:sldId id="280" r:id="rId14"/>
    <p:sldId id="281" r:id="rId15"/>
    <p:sldId id="273" r:id="rId16"/>
    <p:sldId id="276" r:id="rId17"/>
    <p:sldId id="270" r:id="rId18"/>
    <p:sldId id="264" r:id="rId19"/>
    <p:sldId id="282" r:id="rId20"/>
    <p:sldId id="274" r:id="rId21"/>
    <p:sldId id="283" r:id="rId22"/>
    <p:sldId id="265" r:id="rId23"/>
    <p:sldId id="284" r:id="rId24"/>
    <p:sldId id="271" r:id="rId25"/>
    <p:sldId id="267" r:id="rId26"/>
    <p:sldId id="266"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5A9010-003F-4376-B7FE-91D73F9B39C6}" type="doc">
      <dgm:prSet loTypeId="urn:microsoft.com/office/officeart/2005/8/layout/venn1" loCatId="relationship" qsTypeId="urn:microsoft.com/office/officeart/2005/8/quickstyle/simple1" qsCatId="simple" csTypeId="urn:microsoft.com/office/officeart/2005/8/colors/accent1_2" csCatId="accent1" phldr="1"/>
      <dgm:spPr/>
      <dgm:t>
        <a:bodyPr/>
        <a:lstStyle/>
        <a:p>
          <a:endParaRPr lang="bg-BG"/>
        </a:p>
      </dgm:t>
    </dgm:pt>
    <dgm:pt modelId="{FC3B07A0-D92F-4AB4-A378-A725347BA8AE}">
      <dgm:prSet/>
      <dgm:spPr>
        <a:solidFill>
          <a:schemeClr val="accent2">
            <a:lumMod val="75000"/>
            <a:alpha val="50000"/>
          </a:schemeClr>
        </a:solidFill>
      </dgm:spPr>
      <dgm:t>
        <a:bodyPr/>
        <a:lstStyle/>
        <a:p>
          <a:r>
            <a:rPr lang="bg-BG" dirty="0"/>
            <a:t>БЛАГОДАРЯ ЗА ВНИМАНИЕТО!</a:t>
          </a:r>
        </a:p>
      </dgm:t>
    </dgm:pt>
    <dgm:pt modelId="{25BD8617-EAB7-4555-8C5E-8A1B93E01BBD}" type="parTrans" cxnId="{437E0C08-CD16-450C-95D7-872D43130C8F}">
      <dgm:prSet/>
      <dgm:spPr/>
      <dgm:t>
        <a:bodyPr/>
        <a:lstStyle/>
        <a:p>
          <a:endParaRPr lang="bg-BG"/>
        </a:p>
      </dgm:t>
    </dgm:pt>
    <dgm:pt modelId="{F967684D-0F5F-471C-9F19-96862AF61A3D}" type="sibTrans" cxnId="{437E0C08-CD16-450C-95D7-872D43130C8F}">
      <dgm:prSet/>
      <dgm:spPr/>
      <dgm:t>
        <a:bodyPr/>
        <a:lstStyle/>
        <a:p>
          <a:endParaRPr lang="bg-BG"/>
        </a:p>
      </dgm:t>
    </dgm:pt>
    <dgm:pt modelId="{B4BB98FE-76D8-4097-A284-5A110119218F}" type="pres">
      <dgm:prSet presAssocID="{C35A9010-003F-4376-B7FE-91D73F9B39C6}" presName="compositeShape" presStyleCnt="0">
        <dgm:presLayoutVars>
          <dgm:chMax val="7"/>
          <dgm:dir/>
          <dgm:resizeHandles val="exact"/>
        </dgm:presLayoutVars>
      </dgm:prSet>
      <dgm:spPr/>
    </dgm:pt>
    <dgm:pt modelId="{01BB79B6-4C18-4531-8EC0-B34C1C29A8F6}" type="pres">
      <dgm:prSet presAssocID="{FC3B07A0-D92F-4AB4-A378-A725347BA8AE}" presName="circ1TxSh" presStyleLbl="vennNode1" presStyleIdx="0" presStyleCnt="1" custScaleX="102075" custLinFactNeighborX="-2642" custLinFactNeighborY="-9607"/>
      <dgm:spPr/>
    </dgm:pt>
  </dgm:ptLst>
  <dgm:cxnLst>
    <dgm:cxn modelId="{437E0C08-CD16-450C-95D7-872D43130C8F}" srcId="{C35A9010-003F-4376-B7FE-91D73F9B39C6}" destId="{FC3B07A0-D92F-4AB4-A378-A725347BA8AE}" srcOrd="0" destOrd="0" parTransId="{25BD8617-EAB7-4555-8C5E-8A1B93E01BBD}" sibTransId="{F967684D-0F5F-471C-9F19-96862AF61A3D}"/>
    <dgm:cxn modelId="{1EDA55DF-206F-431D-8ADF-EF0A9557D0C0}" type="presOf" srcId="{FC3B07A0-D92F-4AB4-A378-A725347BA8AE}" destId="{01BB79B6-4C18-4531-8EC0-B34C1C29A8F6}" srcOrd="0" destOrd="0" presId="urn:microsoft.com/office/officeart/2005/8/layout/venn1"/>
    <dgm:cxn modelId="{5A4D15EA-DE8C-40CB-A84B-AA9E032049BA}" type="presOf" srcId="{C35A9010-003F-4376-B7FE-91D73F9B39C6}" destId="{B4BB98FE-76D8-4097-A284-5A110119218F}" srcOrd="0" destOrd="0" presId="urn:microsoft.com/office/officeart/2005/8/layout/venn1"/>
    <dgm:cxn modelId="{F4020329-FA10-478C-BAA7-4D4C055C05A1}" type="presParOf" srcId="{B4BB98FE-76D8-4097-A284-5A110119218F}" destId="{01BB79B6-4C18-4531-8EC0-B34C1C29A8F6}"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B79B6-4C18-4531-8EC0-B34C1C29A8F6}">
      <dsp:nvSpPr>
        <dsp:cNvPr id="0" name=""/>
        <dsp:cNvSpPr/>
      </dsp:nvSpPr>
      <dsp:spPr>
        <a:xfrm>
          <a:off x="2610042" y="0"/>
          <a:ext cx="3772991" cy="3696293"/>
        </a:xfrm>
        <a:prstGeom prst="ellipse">
          <a:avLst/>
        </a:prstGeom>
        <a:solidFill>
          <a:schemeClr val="accent2">
            <a:lumMod val="75000"/>
            <a:alpha val="5000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377950">
            <a:lnSpc>
              <a:spcPct val="90000"/>
            </a:lnSpc>
            <a:spcBef>
              <a:spcPct val="0"/>
            </a:spcBef>
            <a:spcAft>
              <a:spcPct val="35000"/>
            </a:spcAft>
            <a:buNone/>
          </a:pPr>
          <a:r>
            <a:rPr lang="bg-BG" sz="3100" kern="1200" dirty="0"/>
            <a:t>БЛАГОДАРЯ ЗА ВНИМАНИЕТО!</a:t>
          </a:r>
        </a:p>
      </dsp:txBody>
      <dsp:txXfrm>
        <a:off x="3162584" y="541310"/>
        <a:ext cx="2667907" cy="261367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Държател на горен колонтитул 1"/>
          <p:cNvSpPr>
            <a:spLocks noGrp="1" noEditPoints="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a:p>
            <a:endParaRPr lang="en-US"/>
          </a:p>
        </p:txBody>
      </p:sp>
      <p:sp>
        <p:nvSpPr>
          <p:cNvPr id="3" name="Държател на дата 2"/>
          <p:cNvSpPr>
            <a:spLocks noGrp="1" noEditPoints="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endParaRPr/>
          </a:p>
          <a:p>
            <a:r>
              <a:rPr lang="en-US"/>
              <a:t>*</a:t>
            </a:r>
          </a:p>
        </p:txBody>
      </p:sp>
      <p:sp>
        <p:nvSpPr>
          <p:cNvPr id="4" name="Държател на изображение на слайд 3"/>
          <p:cNvSpPr>
            <a:spLocks noGrp="1" noRot="1" noChangeAspect="1" noEditPoints="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a:p>
            <a:endParaRPr lang="en-US"/>
          </a:p>
        </p:txBody>
      </p:sp>
      <p:sp>
        <p:nvSpPr>
          <p:cNvPr id="5" name="Държател на бележки 4"/>
          <p:cNvSpPr>
            <a:spLocks noGrp="1" noEditPoints="1"/>
          </p:cNvSpPr>
          <p:nvPr>
            <p:ph type="body" sz="quarter" idx="3"/>
          </p:nvPr>
        </p:nvSpPr>
        <p:spPr>
          <a:xfrm>
            <a:off x="685800" y="4343400"/>
            <a:ext cx="5486400" cy="4114800"/>
          </a:xfrm>
          <a:prstGeom prst="rect">
            <a:avLst/>
          </a:prstGeom>
        </p:spPr>
        <p:txBody>
          <a:bodyPr vert="horz" lIns="91440" tIns="45720" rIns="91440" bIns="45720" rtlCol="0"/>
          <a:lstStyle/>
          <a:p>
            <a:pPr lvl="0"/>
            <a:r>
              <a:rPr lang="bg-BG" altLang="en-US"/>
              <a:t>Натиснете, за да редактирате стиловете на текста в образеца</a:t>
            </a:r>
            <a:endParaRPr lang="en-US"/>
          </a:p>
          <a:p>
            <a:pPr lvl="1"/>
            <a:r>
              <a:rPr lang="bg-BG" altLang="en-US"/>
              <a:t>Второ ниво</a:t>
            </a:r>
            <a:endParaRPr lang="en-US"/>
          </a:p>
          <a:p>
            <a:pPr lvl="2"/>
            <a:r>
              <a:rPr lang="bg-BG" altLang="en-US"/>
              <a:t>Трето ниво</a:t>
            </a:r>
            <a:endParaRPr lang="en-US"/>
          </a:p>
          <a:p>
            <a:pPr lvl="3"/>
            <a:r>
              <a:rPr lang="bg-BG" altLang="en-US"/>
              <a:t>Четвърто ниво</a:t>
            </a:r>
            <a:endParaRPr lang="en-US"/>
          </a:p>
          <a:p>
            <a:pPr lvl="4"/>
            <a:r>
              <a:rPr lang="bg-BG" altLang="en-US"/>
              <a:t>Пето ниво</a:t>
            </a:r>
            <a:endParaRPr lang="en-US"/>
          </a:p>
        </p:txBody>
      </p:sp>
      <p:sp>
        <p:nvSpPr>
          <p:cNvPr id="6" name="Държател на долен колонтитул 5"/>
          <p:cNvSpPr>
            <a:spLocks noGrp="1" noEditPoints="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a:p>
            <a:endParaRPr lang="en-US"/>
          </a:p>
        </p:txBody>
      </p:sp>
      <p:sp>
        <p:nvSpPr>
          <p:cNvPr id="7" name="Държател на номера на слайда 6"/>
          <p:cNvSpPr>
            <a:spLocks noGrp="1" noEditPoints="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endParaRPr/>
          </a:p>
          <a:p>
            <a:r>
              <a:rPr lang="en-US"/>
              <a:t>#</a:t>
            </a:r>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D236480F-04E4-4185-8FEC-2FABA47F8E53}"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E54EB978-0BDF-4981-BA3B-65092C401562}" type="slidenum">
              <a:rPr lang="en-US" smtClean="0"/>
              <a:t>10</a:t>
            </a:fld>
            <a:endParaRPr lang="en-US"/>
          </a:p>
        </p:txBody>
      </p:sp>
    </p:spTree>
    <p:extLst>
      <p:ext uri="{BB962C8B-B14F-4D97-AF65-F5344CB8AC3E}">
        <p14:creationId xmlns:p14="http://schemas.microsoft.com/office/powerpoint/2010/main" val="166406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E54EB978-0BDF-4981-BA3B-65092C401562}" type="slidenum">
              <a:rPr lang="en-US" smtClean="0"/>
              <a:t>11</a:t>
            </a:fld>
            <a:endParaRPr lang="en-US"/>
          </a:p>
        </p:txBody>
      </p:sp>
    </p:spTree>
    <p:extLst>
      <p:ext uri="{BB962C8B-B14F-4D97-AF65-F5344CB8AC3E}">
        <p14:creationId xmlns:p14="http://schemas.microsoft.com/office/powerpoint/2010/main" val="1327808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E54EB978-0BDF-4981-BA3B-65092C401562}" type="slidenum">
              <a:rPr lang="en-US" smtClean="0"/>
              <a:t>12</a:t>
            </a:fld>
            <a:endParaRPr lang="en-US"/>
          </a:p>
        </p:txBody>
      </p:sp>
    </p:spTree>
    <p:extLst>
      <p:ext uri="{BB962C8B-B14F-4D97-AF65-F5344CB8AC3E}">
        <p14:creationId xmlns:p14="http://schemas.microsoft.com/office/powerpoint/2010/main" val="30995634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E54EB978-0BDF-4981-BA3B-65092C401562}" type="slidenum">
              <a:rPr lang="en-US" smtClean="0"/>
              <a:t>13</a:t>
            </a:fld>
            <a:endParaRPr lang="en-US"/>
          </a:p>
        </p:txBody>
      </p:sp>
    </p:spTree>
    <p:extLst>
      <p:ext uri="{BB962C8B-B14F-4D97-AF65-F5344CB8AC3E}">
        <p14:creationId xmlns:p14="http://schemas.microsoft.com/office/powerpoint/2010/main" val="2177439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E54EB978-0BDF-4981-BA3B-65092C401562}" type="slidenum">
              <a:rPr lang="en-US" smtClean="0"/>
              <a:t>14</a:t>
            </a:fld>
            <a:endParaRPr lang="en-US"/>
          </a:p>
        </p:txBody>
      </p:sp>
    </p:spTree>
    <p:extLst>
      <p:ext uri="{BB962C8B-B14F-4D97-AF65-F5344CB8AC3E}">
        <p14:creationId xmlns:p14="http://schemas.microsoft.com/office/powerpoint/2010/main" val="3079190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E54EB978-0BDF-4981-BA3B-65092C401562}" type="slidenum">
              <a:rPr lang="en-US" smtClean="0"/>
              <a:t>15</a:t>
            </a:fld>
            <a:endParaRPr lang="en-US"/>
          </a:p>
        </p:txBody>
      </p:sp>
    </p:spTree>
    <p:extLst>
      <p:ext uri="{BB962C8B-B14F-4D97-AF65-F5344CB8AC3E}">
        <p14:creationId xmlns:p14="http://schemas.microsoft.com/office/powerpoint/2010/main" val="342858722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E54EB978-0BDF-4981-BA3B-65092C401562}" type="slidenum">
              <a:rPr lang="en-US" smtClean="0"/>
              <a:t>16</a:t>
            </a:fld>
            <a:endParaRPr lang="en-US"/>
          </a:p>
        </p:txBody>
      </p:sp>
    </p:spTree>
    <p:extLst>
      <p:ext uri="{BB962C8B-B14F-4D97-AF65-F5344CB8AC3E}">
        <p14:creationId xmlns:p14="http://schemas.microsoft.com/office/powerpoint/2010/main" val="3746366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E54EB978-0BDF-4981-BA3B-65092C401562}" type="slidenum">
              <a:rPr lang="en-US" smtClean="0"/>
              <a:t>17</a:t>
            </a:fld>
            <a:endParaRPr lang="en-US"/>
          </a:p>
        </p:txBody>
      </p:sp>
    </p:spTree>
    <p:extLst>
      <p:ext uri="{BB962C8B-B14F-4D97-AF65-F5344CB8AC3E}">
        <p14:creationId xmlns:p14="http://schemas.microsoft.com/office/powerpoint/2010/main" val="9121285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B0355AEF-C59A-4A72-B2ED-9C13A72D0DE4}" type="slidenum">
              <a:rPr lang="en-US" smtClean="0"/>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B0355AEF-C59A-4A72-B2ED-9C13A72D0DE4}" type="slidenum">
              <a:rPr lang="en-US" smtClean="0"/>
              <a:t>19</a:t>
            </a:fld>
            <a:endParaRPr lang="en-US"/>
          </a:p>
        </p:txBody>
      </p:sp>
    </p:spTree>
    <p:extLst>
      <p:ext uri="{BB962C8B-B14F-4D97-AF65-F5344CB8AC3E}">
        <p14:creationId xmlns:p14="http://schemas.microsoft.com/office/powerpoint/2010/main" val="1570633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523471C2-8552-46DA-BD6F-4CB252C8A7B4}" type="slidenum">
              <a:rPr lang="en-US" smtClean="0"/>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B0355AEF-C59A-4A72-B2ED-9C13A72D0DE4}" type="slidenum">
              <a:rPr lang="en-US" smtClean="0"/>
              <a:t>20</a:t>
            </a:fld>
            <a:endParaRPr lang="en-US"/>
          </a:p>
        </p:txBody>
      </p:sp>
    </p:spTree>
    <p:extLst>
      <p:ext uri="{BB962C8B-B14F-4D97-AF65-F5344CB8AC3E}">
        <p14:creationId xmlns:p14="http://schemas.microsoft.com/office/powerpoint/2010/main" val="33026177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B0355AEF-C59A-4A72-B2ED-9C13A72D0DE4}" type="slidenum">
              <a:rPr lang="en-US" smtClean="0"/>
              <a:t>21</a:t>
            </a:fld>
            <a:endParaRPr lang="en-US"/>
          </a:p>
        </p:txBody>
      </p:sp>
    </p:spTree>
    <p:extLst>
      <p:ext uri="{BB962C8B-B14F-4D97-AF65-F5344CB8AC3E}">
        <p14:creationId xmlns:p14="http://schemas.microsoft.com/office/powerpoint/2010/main" val="25091170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64E0DFE7-5CC7-4E26-AF3E-29F66C3326CA}" type="slidenum">
              <a:rPr lang="en-US" smtClean="0"/>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64E0DFE7-5CC7-4E26-AF3E-29F66C3326CA}" type="slidenum">
              <a:rPr lang="en-US" smtClean="0"/>
              <a:t>23</a:t>
            </a:fld>
            <a:endParaRPr lang="en-US"/>
          </a:p>
        </p:txBody>
      </p:sp>
    </p:spTree>
    <p:extLst>
      <p:ext uri="{BB962C8B-B14F-4D97-AF65-F5344CB8AC3E}">
        <p14:creationId xmlns:p14="http://schemas.microsoft.com/office/powerpoint/2010/main" val="10675242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64E0DFE7-5CC7-4E26-AF3E-29F66C3326CA}" type="slidenum">
              <a:rPr lang="en-US" smtClean="0"/>
              <a:t>24</a:t>
            </a:fld>
            <a:endParaRPr lang="en-US"/>
          </a:p>
        </p:txBody>
      </p:sp>
    </p:spTree>
    <p:extLst>
      <p:ext uri="{BB962C8B-B14F-4D97-AF65-F5344CB8AC3E}">
        <p14:creationId xmlns:p14="http://schemas.microsoft.com/office/powerpoint/2010/main" val="1560886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C1D88B3C-844E-4B54-A66A-74E40E42A0D8}" type="slidenum">
              <a:rPr lang="en-US" smtClean="0"/>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4F9BA058-4971-49CC-B277-4492791C42AB}" type="slidenum">
              <a:rPr lang="en-US" smtClean="0"/>
              <a:t>26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E8538556-C505-4C4D-B344-02AB6D53395D}" type="slidenum">
              <a:rPr lang="en-US" smtClean="0"/>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4CE9BFA6-E3D6-44F8-AC86-2BFAF5799DB2}" type="slidenum">
              <a:rPr lang="en-US" smtClean="0"/>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AA726D7B-2A4C-4C08-A4C2-7812040098B5}" type="slidenum">
              <a:rPr lang="en-US" smtClean="0"/>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E54EB978-0BDF-4981-BA3B-65092C401562}" type="slidenum">
              <a:rPr lang="en-US" smtClean="0"/>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E54EB978-0BDF-4981-BA3B-65092C401562}" type="slidenum">
              <a:rPr lang="en-US" smtClean="0"/>
              <a:t>7</a:t>
            </a:fld>
            <a:endParaRPr lang="en-US"/>
          </a:p>
        </p:txBody>
      </p:sp>
    </p:spTree>
    <p:extLst>
      <p:ext uri="{BB962C8B-B14F-4D97-AF65-F5344CB8AC3E}">
        <p14:creationId xmlns:p14="http://schemas.microsoft.com/office/powerpoint/2010/main" val="40393916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64E0DFE7-5CC7-4E26-AF3E-29F66C3326CA}" type="slidenum">
              <a:rPr lang="en-US" smtClean="0"/>
              <a:t>8</a:t>
            </a:fld>
            <a:endParaRPr lang="en-US"/>
          </a:p>
        </p:txBody>
      </p:sp>
    </p:spTree>
    <p:extLst>
      <p:ext uri="{BB962C8B-B14F-4D97-AF65-F5344CB8AC3E}">
        <p14:creationId xmlns:p14="http://schemas.microsoft.com/office/powerpoint/2010/main" val="2886175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Държател на изображение на слайд 1"/>
          <p:cNvSpPr>
            <a:spLocks noGrp="1" noRot="1" noChangeAspect="1" noEditPoints="1"/>
          </p:cNvSpPr>
          <p:nvPr>
            <p:ph type="sldImg"/>
          </p:nvPr>
        </p:nvSpPr>
        <p:spPr>
          <a:xfrm>
            <a:off x="381000" y="685800"/>
            <a:ext cx="6096000" cy="3429000"/>
          </a:xfrm>
          <a:prstGeom prst="rect">
            <a:avLst/>
          </a:prstGeom>
        </p:spPr>
        <p:txBody>
          <a:bodyPr/>
          <a:lstStyle/>
          <a:p>
            <a:endParaRPr/>
          </a:p>
        </p:txBody>
      </p:sp>
      <p:sp>
        <p:nvSpPr>
          <p:cNvPr id="3" name="Държател на текст 2"/>
          <p:cNvSpPr>
            <a:spLocks noGrp="1" noEditPoints="1"/>
          </p:cNvSpPr>
          <p:nvPr>
            <p:ph type="body" idx="3"/>
          </p:nvPr>
        </p:nvSpPr>
        <p:spPr>
          <a:prstGeom prst="rect">
            <a:avLst/>
          </a:prstGeom>
        </p:spPr>
        <p:txBody>
          <a:bodyPr/>
          <a:lstStyle/>
          <a:p>
            <a:endParaRPr lang="en-US"/>
          </a:p>
        </p:txBody>
      </p:sp>
      <p:sp>
        <p:nvSpPr>
          <p:cNvPr id="4" name="Държател на номера на слайда 3"/>
          <p:cNvSpPr>
            <a:spLocks noGrp="1" noEditPoints="1"/>
          </p:cNvSpPr>
          <p:nvPr>
            <p:ph type="sldNum" sz="quarter" idx="5"/>
          </p:nvPr>
        </p:nvSpPr>
        <p:spPr>
          <a:prstGeom prst="rect">
            <a:avLst/>
          </a:prstGeom>
        </p:spPr>
        <p:txBody>
          <a:bodyPr/>
          <a:lstStyle/>
          <a:p>
            <a:fld id="{64E0DFE7-5CC7-4E26-AF3E-29F66C3326CA}" type="slidenum">
              <a:rPr lang="en-US" smtClean="0"/>
              <a:t>9</a:t>
            </a:fld>
            <a:endParaRPr lang="en-US"/>
          </a:p>
        </p:txBody>
      </p:sp>
    </p:spTree>
    <p:extLst>
      <p:ext uri="{BB962C8B-B14F-4D97-AF65-F5344CB8AC3E}">
        <p14:creationId xmlns:p14="http://schemas.microsoft.com/office/powerpoint/2010/main" val="57683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grpSp>
      <p:sp>
        <p:nvSpPr>
          <p:cNvPr id="2" name="Title 1"/>
          <p:cNvSpPr>
            <a:spLocks noGrp="1" noEditPoints="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noEditPoints="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
        <p:nvSpPr>
          <p:cNvPr id="4" name="Date Placeholder 3"/>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dirty="0"/>
              <a:t>‹#›</a:t>
            </a:fld>
            <a:endParaRPr lang="en-US" dirty="0"/>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noEditPoints="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dirty="0"/>
              <a:t>‹#›</a:t>
            </a:fld>
            <a:endParaRPr lang="en-US" dirty="0"/>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noEditPoints="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Edit Master text styles</a:t>
            </a:r>
          </a:p>
        </p:txBody>
      </p:sp>
      <p:sp>
        <p:nvSpPr>
          <p:cNvPr id="3" name="Text Placeholder 2"/>
          <p:cNvSpPr>
            <a:spLocks noGrp="1" noEditPoints="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dirty="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noEditPoints="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dirty="0"/>
              <a:t>‹#›</a:t>
            </a:fld>
            <a:endParaRPr lang="en-US" dirty="0"/>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noEditPoints="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Edit Master text styles</a:t>
            </a:r>
          </a:p>
        </p:txBody>
      </p:sp>
      <p:sp>
        <p:nvSpPr>
          <p:cNvPr id="3" name="Text Placeholder 2"/>
          <p:cNvSpPr>
            <a:spLocks noGrp="1" noEditPoints="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dirty="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noEditPoints="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lvl2pPr>
            <a:lvl3pPr marL="914400" indent="0">
              <a:buFontTx/>
              <a:buNone/>
            </a:lvl3pPr>
            <a:lvl4pPr marL="1371600" indent="0">
              <a:buFontTx/>
              <a:buNone/>
            </a:lvl4pPr>
            <a:lvl5pPr marL="1828800" indent="0">
              <a:buFontTx/>
              <a:buNone/>
            </a:lvl5pPr>
          </a:lstStyle>
          <a:p>
            <a:pPr lvl="0"/>
            <a:r>
              <a:rPr lang="en-US"/>
              <a:t>Edit Master text styles</a:t>
            </a:r>
          </a:p>
        </p:txBody>
      </p:sp>
      <p:sp>
        <p:nvSpPr>
          <p:cNvPr id="3" name="Text Placeholder 2"/>
          <p:cNvSpPr>
            <a:spLocks noGrp="1" noEditPoints="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dirty="0"/>
              <a:t>‹#›</a:t>
            </a:fld>
            <a:endParaRPr lang="en-US" dirty="0"/>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endParaRPr lang="en-US" dirty="0"/>
          </a:p>
        </p:txBody>
      </p:sp>
      <p:sp>
        <p:nvSpPr>
          <p:cNvPr id="3" name="Vertical Text Placeholder 2"/>
          <p:cNvSpPr>
            <a:spLocks noGrp="1" noEditPoints="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noEditPoints="1"/>
          </p:cNvSpPr>
          <p:nvPr>
            <p:ph type="dt" sz="half" idx="10"/>
          </p:nvPr>
        </p:nvSpPr>
        <p:spPr/>
        <p:txBody>
          <a:bodyPr/>
          <a:lstStyle/>
          <a:p>
            <a:fld id="{55C6B4A9-1611-4792-9094-5F34BCA07E0B}" type="datetimeFigureOut">
              <a:rPr lang="en-US" dirty="0"/>
              <a:t>8/25/2023</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89333C77-0158-454C-844F-B7AB9BD7DAD4}" type="slidenum">
              <a:rPr lang="en-US" dirty="0"/>
              <a:t>‹#›</a:t>
            </a:fld>
            <a:endParaRPr lang="en-US" dirty="0"/>
          </a:p>
        </p:txBody>
      </p:sp>
    </p:spTree>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noEditPoints="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noEditPoints="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dirty="0"/>
              <a:t>‹#›</a:t>
            </a:fld>
            <a:endParaRPr lang="en-US" dirty="0"/>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noEditPoints="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dirty="0"/>
              <a:t>‹#›</a:t>
            </a:fld>
            <a:endParaRPr lang="en-US" dirty="0"/>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noEditPoints="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5" name="Footer Placeholder 4"/>
          <p:cNvSpPr>
            <a:spLocks noGrp="1" noEditPoints="1"/>
          </p:cNvSpPr>
          <p:nvPr>
            <p:ph type="ftr" sz="quarter" idx="11"/>
          </p:nvPr>
        </p:nvSpPr>
        <p:spPr/>
        <p:txBody>
          <a:bodyPr/>
          <a:lstStyle/>
          <a:p>
            <a:endParaRPr lang="en-US" dirty="0"/>
          </a:p>
        </p:txBody>
      </p:sp>
      <p:sp>
        <p:nvSpPr>
          <p:cNvPr id="6" name="Slide Number Placeholder 5"/>
          <p:cNvSpPr>
            <a:spLocks noGrp="1" noEditPoints="1"/>
          </p:cNvSpPr>
          <p:nvPr>
            <p:ph type="sldNum" sz="quarter" idx="12"/>
          </p:nvPr>
        </p:nvSpPr>
        <p:spPr/>
        <p:txBody>
          <a:bodyPr/>
          <a:lstStyle/>
          <a:p>
            <a:fld id="{D57F1E4F-1CFF-5643-939E-217C01CDF565}" type="slidenum">
              <a:rPr lang="en-US" dirty="0"/>
              <a:t>‹#›</a:t>
            </a:fld>
            <a:endParaRPr lang="en-US" dirty="0"/>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endParaRPr lang="en-US" dirty="0"/>
          </a:p>
        </p:txBody>
      </p:sp>
      <p:sp>
        <p:nvSpPr>
          <p:cNvPr id="3" name="Content Placeholder 2"/>
          <p:cNvSpPr>
            <a:spLocks noGrp="1" noEditPoints="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noEditPoints="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noEditPoints="1"/>
          </p:cNvSpPr>
          <p:nvPr>
            <p:ph type="dt" sz="half" idx="10"/>
          </p:nvPr>
        </p:nvSpPr>
        <p:spPr/>
        <p:txBody>
          <a:bodyPr/>
          <a:lstStyle/>
          <a:p>
            <a:fld id="{EB712588-04B1-427B-82EE-E8DB90309F08}" type="datetimeFigureOut">
              <a:rPr lang="en-US" dirty="0"/>
              <a:t>8/25/2023</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7" name="Slide Number Placeholder 6"/>
          <p:cNvSpPr>
            <a:spLocks noGrp="1" noEditPoints="1"/>
          </p:cNvSpPr>
          <p:nvPr>
            <p:ph type="sldNum" sz="quarter" idx="12"/>
          </p:nvPr>
        </p:nvSpPr>
        <p:spPr/>
        <p:txBody>
          <a:bodyPr/>
          <a:lstStyle/>
          <a:p>
            <a:fld id="{6FF9F0C5-380F-41C2-899A-BAC0F0927E16}" type="slidenum">
              <a:rPr lang="en-US" dirty="0"/>
              <a:t>‹#›</a:t>
            </a:fld>
            <a:endParaRPr lang="en-US" dirty="0"/>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noEditPoints="1"/>
          </p:cNvSpPr>
          <p:nvPr>
            <p:ph type="title"/>
          </p:nvPr>
        </p:nvSpPr>
        <p:spPr/>
        <p:txBody>
          <a:bodyPr/>
          <a:lstStyle/>
          <a:p>
            <a:r>
              <a:rPr lang="en-US"/>
              <a:t>Click to edit Master title style</a:t>
            </a:r>
            <a:endParaRPr lang="en-US" dirty="0"/>
          </a:p>
        </p:txBody>
      </p:sp>
      <p:sp>
        <p:nvSpPr>
          <p:cNvPr id="3" name="Text Placeholder 2"/>
          <p:cNvSpPr>
            <a:spLocks noGrp="1" noEditPoints="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noEditPoints="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noEditPoints="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noEditPoints="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8" name="Footer Placeholder 7"/>
          <p:cNvSpPr>
            <a:spLocks noGrp="1" noEditPoints="1"/>
          </p:cNvSpPr>
          <p:nvPr>
            <p:ph type="ftr" sz="quarter" idx="11"/>
          </p:nvPr>
        </p:nvSpPr>
        <p:spPr/>
        <p:txBody>
          <a:bodyPr/>
          <a:lstStyle/>
          <a:p>
            <a:endParaRPr lang="en-US" dirty="0"/>
          </a:p>
        </p:txBody>
      </p:sp>
      <p:sp>
        <p:nvSpPr>
          <p:cNvPr id="9" name="Slide Number Placeholder 8"/>
          <p:cNvSpPr>
            <a:spLocks noGrp="1" noEditPoints="1"/>
          </p:cNvSpPr>
          <p:nvPr>
            <p:ph type="sldNum" sz="quarter" idx="12"/>
          </p:nvPr>
        </p:nvSpPr>
        <p:spPr/>
        <p:txBody>
          <a:bodyPr/>
          <a:lstStyle/>
          <a:p>
            <a:fld id="{D57F1E4F-1CFF-5643-939E-217C01CDF565}" type="slidenum">
              <a:rPr lang="en-US" dirty="0"/>
              <a:t>‹#›</a:t>
            </a:fld>
            <a:endParaRPr lang="en-US" dirty="0"/>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4" name="Footer Placeholder 3"/>
          <p:cNvSpPr>
            <a:spLocks noGrp="1" noEditPoints="1"/>
          </p:cNvSpPr>
          <p:nvPr>
            <p:ph type="ftr" sz="quarter" idx="11"/>
          </p:nvPr>
        </p:nvSpPr>
        <p:spPr/>
        <p:txBody>
          <a:bodyPr/>
          <a:lstStyle/>
          <a:p>
            <a:endParaRPr lang="en-US" dirty="0"/>
          </a:p>
        </p:txBody>
      </p:sp>
      <p:sp>
        <p:nvSpPr>
          <p:cNvPr id="5" name="Slide Number Placeholder 4"/>
          <p:cNvSpPr>
            <a:spLocks noGrp="1" noEditPoints="1"/>
          </p:cNvSpPr>
          <p:nvPr>
            <p:ph type="sldNum" sz="quarter" idx="12"/>
          </p:nvPr>
        </p:nvSpPr>
        <p:spPr/>
        <p:txBody>
          <a:bodyPr/>
          <a:lstStyle/>
          <a:p>
            <a:fld id="{D57F1E4F-1CFF-5643-939E-217C01CDF565}" type="slidenum">
              <a:rPr lang="en-US" dirty="0"/>
              <a:t>‹#›</a:t>
            </a:fld>
            <a:endParaRPr lang="en-US" dirty="0"/>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3" name="Footer Placeholder 2"/>
          <p:cNvSpPr>
            <a:spLocks noGrp="1" noEditPoints="1"/>
          </p:cNvSpPr>
          <p:nvPr>
            <p:ph type="ftr" sz="quarter" idx="11"/>
          </p:nvPr>
        </p:nvSpPr>
        <p:spPr/>
        <p:txBody>
          <a:bodyPr/>
          <a:lstStyle/>
          <a:p>
            <a:endParaRPr lang="en-US" dirty="0"/>
          </a:p>
        </p:txBody>
      </p:sp>
      <p:sp>
        <p:nvSpPr>
          <p:cNvPr id="4" name="Slide Number Placeholder 3"/>
          <p:cNvSpPr>
            <a:spLocks noGrp="1" noEditPoints="1"/>
          </p:cNvSpPr>
          <p:nvPr>
            <p:ph type="sldNum" sz="quarter" idx="12"/>
          </p:nvPr>
        </p:nvSpPr>
        <p:spPr/>
        <p:txBody>
          <a:bodyPr/>
          <a:lstStyle/>
          <a:p>
            <a:fld id="{D57F1E4F-1CFF-5643-939E-217C01CDF565}" type="slidenum">
              <a:rPr lang="en-US" dirty="0"/>
              <a:t>‹#›</a:t>
            </a:fld>
            <a:endParaRPr lang="en-US" dirty="0"/>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noEditPoints="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noEditPoints="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noEditPoints="1"/>
          </p:cNvSpPr>
          <p:nvPr>
            <p:ph type="dt" sz="half" idx="10"/>
          </p:nvPr>
        </p:nvSpPr>
        <p:spPr/>
        <p:txBody>
          <a:bodyPr/>
          <a:lstStyle/>
          <a:p>
            <a:fld id="{42A54C80-263E-416B-A8E0-580EDEADCBDC}" type="datetimeFigureOut">
              <a:rPr lang="en-US" dirty="0"/>
              <a:t>8/25/2023</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7" name="Slide Number Placeholder 6"/>
          <p:cNvSpPr>
            <a:spLocks noGrp="1" noEditPoints="1"/>
          </p:cNvSpPr>
          <p:nvPr>
            <p:ph type="sldNum" sz="quarter" idx="12"/>
          </p:nvPr>
        </p:nvSpPr>
        <p:spPr/>
        <p:txBody>
          <a:bodyPr/>
          <a:lstStyle/>
          <a:p>
            <a:fld id="{519954A3-9DFD-4C44-94BA-B95130A3BA1C}" type="slidenum">
              <a:rPr lang="en-US" dirty="0"/>
              <a:t>‹#›</a:t>
            </a:fld>
            <a:endParaRPr lang="en-US" dirty="0"/>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noEditPoints="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icon to add picture</a:t>
            </a:r>
            <a:endParaRPr lang="en-US" dirty="0"/>
          </a:p>
        </p:txBody>
      </p:sp>
      <p:sp>
        <p:nvSpPr>
          <p:cNvPr id="4" name="Text Placeholder 3"/>
          <p:cNvSpPr>
            <a:spLocks noGrp="1" noEditPoints="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noEditPoints="1"/>
          </p:cNvSpPr>
          <p:nvPr>
            <p:ph type="dt" sz="half" idx="10"/>
          </p:nvPr>
        </p:nvSpPr>
        <p:spPr/>
        <p:txBody>
          <a:bodyPr/>
          <a:lstStyle/>
          <a:p>
            <a:fld id="{B61BEF0D-F0BB-DE4B-95CE-6DB70DBA9567}" type="datetimeFigureOut">
              <a:rPr lang="en-US" dirty="0"/>
              <a:t>8/25/2023</a:t>
            </a:fld>
            <a:endParaRPr lang="en-US" dirty="0"/>
          </a:p>
        </p:txBody>
      </p:sp>
      <p:sp>
        <p:nvSpPr>
          <p:cNvPr id="6" name="Footer Placeholder 5"/>
          <p:cNvSpPr>
            <a:spLocks noGrp="1" noEditPoints="1"/>
          </p:cNvSpPr>
          <p:nvPr>
            <p:ph type="ftr" sz="quarter" idx="11"/>
          </p:nvPr>
        </p:nvSpPr>
        <p:spPr/>
        <p:txBody>
          <a:bodyPr/>
          <a:lstStyle/>
          <a:p>
            <a:endParaRPr lang="en-US" dirty="0"/>
          </a:p>
        </p:txBody>
      </p:sp>
      <p:sp>
        <p:nvSpPr>
          <p:cNvPr id="7" name="Slide Number Placeholder 6"/>
          <p:cNvSpPr>
            <a:spLocks noGrp="1" noEditPoints="1"/>
          </p:cNvSpPr>
          <p:nvPr>
            <p:ph type="sldNum" sz="quarter" idx="12"/>
          </p:nvPr>
        </p:nvSpPr>
        <p:spPr/>
        <p:txBody>
          <a:bodyPr/>
          <a:lstStyle/>
          <a:p>
            <a:fld id="{D57F1E4F-1CFF-5643-939E-217C01CDF565}" type="slidenum">
              <a:rPr lang="en-US" dirty="0"/>
              <a:t>‹#›</a:t>
            </a:fld>
            <a:endParaRPr lang="en-US" dirty="0"/>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8" name="Group 7"/>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a:p>
          </p:txBody>
        </p:sp>
      </p:grpSp>
      <p:sp>
        <p:nvSpPr>
          <p:cNvPr id="2" name="Title Placeholder 1"/>
          <p:cNvSpPr>
            <a:spLocks noGrp="1" noEditPoints="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noEditPoints="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noEditPoints="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t>8/25/2023</a:t>
            </a:fld>
            <a:endParaRPr lang="en-US" dirty="0"/>
          </a:p>
        </p:txBody>
      </p:sp>
      <p:sp>
        <p:nvSpPr>
          <p:cNvPr id="5" name="Footer Placeholder 4"/>
          <p:cNvSpPr>
            <a:spLocks noGrp="1" noEditPoints="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noEditPoints="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mailto:pojari@dfz.bg"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6.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11.jp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3" y="1158237"/>
            <a:ext cx="10666942" cy="4876803"/>
          </a:xfrm>
        </p:spPr>
        <p:txBody>
          <a:bodyPr>
            <a:noAutofit/>
          </a:bodyPr>
          <a:lstStyle/>
          <a:p>
            <a:pPr algn="ctr"/>
            <a:r>
              <a:rPr lang="bg-BG" sz="4400" dirty="0">
                <a:solidFill>
                  <a:schemeClr val="accent2">
                    <a:lumMod val="75000"/>
                  </a:schemeClr>
                </a:solidFill>
              </a:rPr>
              <a:t>	П</a:t>
            </a:r>
            <a:r>
              <a:rPr lang="ru-RU" sz="4400" dirty="0">
                <a:solidFill>
                  <a:schemeClr val="accent2">
                    <a:lumMod val="75000"/>
                  </a:schemeClr>
                </a:solidFill>
              </a:rPr>
              <a:t>овишаване на информираността и отговорното отношение на </a:t>
            </a:r>
            <a:r>
              <a:rPr lang="ru-RU" sz="4400" dirty="0" err="1">
                <a:solidFill>
                  <a:schemeClr val="accent2">
                    <a:lumMod val="75000"/>
                  </a:schemeClr>
                </a:solidFill>
              </a:rPr>
              <a:t>земеделци</a:t>
            </a:r>
            <a:r>
              <a:rPr lang="ru-RU" sz="4400" dirty="0">
                <a:solidFill>
                  <a:schemeClr val="accent2">
                    <a:lumMod val="75000"/>
                  </a:schemeClr>
                </a:solidFill>
              </a:rPr>
              <a:t> за предотвратяване и противодействие на </a:t>
            </a:r>
            <a:r>
              <a:rPr lang="ru-RU" sz="4400" dirty="0" err="1">
                <a:solidFill>
                  <a:schemeClr val="accent2">
                    <a:lumMod val="75000"/>
                  </a:schemeClr>
                </a:solidFill>
              </a:rPr>
              <a:t>пожари</a:t>
            </a:r>
            <a:br>
              <a:rPr lang="ru-RU" sz="4400" dirty="0">
                <a:solidFill>
                  <a:schemeClr val="accent2">
                    <a:lumMod val="75000"/>
                  </a:schemeClr>
                </a:solidFill>
              </a:rPr>
            </a:br>
            <a:r>
              <a:rPr lang="ru-RU" sz="4400" dirty="0">
                <a:solidFill>
                  <a:schemeClr val="accent2">
                    <a:lumMod val="75000"/>
                  </a:schemeClr>
                </a:solidFill>
              </a:rPr>
              <a:t>	</a:t>
            </a:r>
            <a:br>
              <a:rPr lang="ru-RU" sz="4400" dirty="0">
                <a:solidFill>
                  <a:schemeClr val="accent2">
                    <a:lumMod val="75000"/>
                  </a:schemeClr>
                </a:solidFill>
              </a:rPr>
            </a:br>
            <a:r>
              <a:rPr lang="ru-RU" sz="4400" dirty="0">
                <a:solidFill>
                  <a:schemeClr val="accent2">
                    <a:lumMod val="75000"/>
                  </a:schemeClr>
                </a:solidFill>
              </a:rPr>
              <a:t>									 </a:t>
            </a:r>
            <a:r>
              <a:rPr lang="ru-RU" sz="4400">
                <a:solidFill>
                  <a:schemeClr val="accent2">
                    <a:lumMod val="75000"/>
                  </a:schemeClr>
                </a:solidFill>
              </a:rPr>
              <a:t>	</a:t>
            </a:r>
            <a:r>
              <a:rPr lang="ru-RU" sz="1800">
                <a:solidFill>
                  <a:schemeClr val="accent2">
                    <a:lumMod val="75000"/>
                  </a:schemeClr>
                </a:solidFill>
              </a:rPr>
              <a:t> </a:t>
            </a:r>
            <a:r>
              <a:rPr lang="ru-RU" sz="1800" dirty="0">
                <a:solidFill>
                  <a:schemeClr val="accent2">
                    <a:lumMod val="75000"/>
                  </a:schemeClr>
                </a:solidFill>
              </a:rPr>
              <a:t>												</a:t>
            </a:r>
            <a:br>
              <a:rPr lang="ru-RU" sz="1800" dirty="0">
                <a:solidFill>
                  <a:schemeClr val="accent2">
                    <a:lumMod val="75000"/>
                  </a:schemeClr>
                </a:solidFill>
              </a:rPr>
            </a:br>
            <a:r>
              <a:rPr lang="ru-RU" sz="1800" dirty="0">
                <a:solidFill>
                  <a:schemeClr val="accent2">
                    <a:lumMod val="75000"/>
                  </a:schemeClr>
                </a:solidFill>
              </a:rPr>
              <a:t>			</a:t>
            </a:r>
            <a:endParaRPr lang="bg-BG" sz="4400" dirty="0">
              <a:solidFill>
                <a:schemeClr val="accent2">
                  <a:lumMod val="75000"/>
                </a:schemeClr>
              </a:solidFill>
            </a:endParaRPr>
          </a:p>
        </p:txBody>
      </p:sp>
      <p:pic>
        <p:nvPicPr>
          <p:cNvPr id="6" name="Picture 5"/>
          <p:cNvPicPr>
            <a:picLocks noChangeAspect="1"/>
          </p:cNvPicPr>
          <p:nvPr/>
        </p:nvPicPr>
        <p:blipFill>
          <a:blip r:embed="rId3"/>
          <a:srcRect l="27203" t="45238" r="26905" b="36508"/>
          <a:stretch/>
        </p:blipFill>
        <p:spPr>
          <a:xfrm>
            <a:off x="0" y="5632676"/>
            <a:ext cx="4920180" cy="110081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Картина 3">
            <a:extLst>
              <a:ext uri="{FF2B5EF4-FFF2-40B4-BE49-F238E27FC236}">
                <a16:creationId xmlns:a16="http://schemas.microsoft.com/office/drawing/2014/main" id="{AE9A7DF9-79F6-628C-863F-CD3CE644155A}"/>
              </a:ext>
            </a:extLst>
          </p:cNvPr>
          <p:cNvPicPr>
            <a:picLocks noChangeAspect="1"/>
          </p:cNvPicPr>
          <p:nvPr/>
        </p:nvPicPr>
        <p:blipFill>
          <a:blip r:embed="rId3"/>
          <a:stretch>
            <a:fillRect/>
          </a:stretch>
        </p:blipFill>
        <p:spPr>
          <a:xfrm>
            <a:off x="7170430" y="4006271"/>
            <a:ext cx="4143927" cy="2631394"/>
          </a:xfrm>
          <a:prstGeom prst="rect">
            <a:avLst/>
          </a:prstGeom>
          <a:ln>
            <a:noFill/>
          </a:ln>
          <a:effectLst>
            <a:softEdge rad="112500"/>
          </a:effectLst>
        </p:spPr>
      </p:pic>
      <p:sp>
        <p:nvSpPr>
          <p:cNvPr id="2" name="Title 1"/>
          <p:cNvSpPr>
            <a:spLocks noGrp="1" noEditPoints="1"/>
          </p:cNvSpPr>
          <p:nvPr>
            <p:ph type="title"/>
          </p:nvPr>
        </p:nvSpPr>
        <p:spPr>
          <a:xfrm>
            <a:off x="745724" y="559292"/>
            <a:ext cx="10377996" cy="4321711"/>
          </a:xfrm>
        </p:spPr>
        <p:txBody>
          <a:bodyPr>
            <a:noAutofit/>
          </a:bodyPr>
          <a:lstStyle/>
          <a:p>
            <a:r>
              <a:rPr lang="ru-RU" sz="2800" dirty="0">
                <a:solidFill>
                  <a:schemeClr val="accent2">
                    <a:lumMod val="75000"/>
                  </a:schemeClr>
                </a:solidFill>
              </a:rPr>
              <a:t>С </a:t>
            </a:r>
            <a:r>
              <a:rPr lang="ru-RU" sz="2800" dirty="0" err="1">
                <a:solidFill>
                  <a:schemeClr val="accent2">
                    <a:lumMod val="75000"/>
                  </a:schemeClr>
                </a:solidFill>
              </a:rPr>
              <a:t>оглед</a:t>
            </a:r>
            <a:r>
              <a:rPr lang="ru-RU" sz="2800" dirty="0">
                <a:solidFill>
                  <a:schemeClr val="accent2">
                    <a:lumMod val="75000"/>
                  </a:schemeClr>
                </a:solidFill>
              </a:rPr>
              <a:t> </a:t>
            </a:r>
            <a:r>
              <a:rPr lang="ru-RU" sz="2800" dirty="0" err="1">
                <a:solidFill>
                  <a:schemeClr val="accent2">
                    <a:lumMod val="75000"/>
                  </a:schemeClr>
                </a:solidFill>
              </a:rPr>
              <a:t>покачване</a:t>
            </a:r>
            <a:r>
              <a:rPr lang="ru-RU" sz="2800" dirty="0">
                <a:solidFill>
                  <a:schemeClr val="accent2">
                    <a:lumMod val="75000"/>
                  </a:schemeClr>
                </a:solidFill>
              </a:rPr>
              <a:t> на температурите </a:t>
            </a:r>
            <a:r>
              <a:rPr lang="ru-RU" sz="2800" dirty="0" err="1">
                <a:solidFill>
                  <a:schemeClr val="accent2">
                    <a:lumMod val="75000"/>
                  </a:schemeClr>
                </a:solidFill>
              </a:rPr>
              <a:t>през</a:t>
            </a:r>
            <a:r>
              <a:rPr lang="ru-RU" sz="2800" dirty="0">
                <a:solidFill>
                  <a:schemeClr val="accent2">
                    <a:lumMod val="75000"/>
                  </a:schemeClr>
                </a:solidFill>
              </a:rPr>
              <a:t> </a:t>
            </a:r>
            <a:r>
              <a:rPr lang="ru-RU" sz="2800" dirty="0" err="1">
                <a:solidFill>
                  <a:schemeClr val="accent2">
                    <a:lumMod val="75000"/>
                  </a:schemeClr>
                </a:solidFill>
              </a:rPr>
              <a:t>летните</a:t>
            </a:r>
            <a:r>
              <a:rPr lang="ru-RU" sz="2800" dirty="0">
                <a:solidFill>
                  <a:schemeClr val="accent2">
                    <a:lumMod val="75000"/>
                  </a:schemeClr>
                </a:solidFill>
              </a:rPr>
              <a:t> </a:t>
            </a:r>
            <a:r>
              <a:rPr lang="ru-RU" sz="2800" dirty="0" err="1">
                <a:solidFill>
                  <a:schemeClr val="accent2">
                    <a:lumMod val="75000"/>
                  </a:schemeClr>
                </a:solidFill>
              </a:rPr>
              <a:t>месеци</a:t>
            </a:r>
            <a:r>
              <a:rPr lang="ru-RU" sz="2800" dirty="0">
                <a:solidFill>
                  <a:schemeClr val="accent2">
                    <a:lumMod val="75000"/>
                  </a:schemeClr>
                </a:solidFill>
              </a:rPr>
              <a:t>, на места в комбинация с </a:t>
            </a:r>
            <a:r>
              <a:rPr lang="ru-RU" sz="2800" dirty="0" err="1">
                <a:solidFill>
                  <a:schemeClr val="accent2">
                    <a:lumMod val="75000"/>
                  </a:schemeClr>
                </a:solidFill>
              </a:rPr>
              <a:t>жътвената</a:t>
            </a:r>
            <a:r>
              <a:rPr lang="ru-RU" sz="2800" dirty="0">
                <a:solidFill>
                  <a:schemeClr val="accent2">
                    <a:lumMod val="75000"/>
                  </a:schemeClr>
                </a:solidFill>
              </a:rPr>
              <a:t> кампания, </a:t>
            </a:r>
            <a:r>
              <a:rPr lang="ru-RU" sz="2800" dirty="0" err="1">
                <a:solidFill>
                  <a:schemeClr val="accent2">
                    <a:lumMod val="75000"/>
                  </a:schemeClr>
                </a:solidFill>
              </a:rPr>
              <a:t>може</a:t>
            </a:r>
            <a:r>
              <a:rPr lang="ru-RU" sz="2800" dirty="0">
                <a:solidFill>
                  <a:schemeClr val="accent2">
                    <a:lumMod val="75000"/>
                  </a:schemeClr>
                </a:solidFill>
              </a:rPr>
              <a:t> да се </a:t>
            </a:r>
            <a:r>
              <a:rPr lang="ru-RU" sz="2800" dirty="0" err="1">
                <a:solidFill>
                  <a:schemeClr val="accent2">
                    <a:lumMod val="75000"/>
                  </a:schemeClr>
                </a:solidFill>
              </a:rPr>
              <a:t>създадат</a:t>
            </a:r>
            <a:r>
              <a:rPr lang="ru-RU" sz="2800" dirty="0">
                <a:solidFill>
                  <a:schemeClr val="accent2">
                    <a:lumMod val="75000"/>
                  </a:schemeClr>
                </a:solidFill>
              </a:rPr>
              <a:t> условия за </a:t>
            </a:r>
            <a:r>
              <a:rPr lang="ru-RU" sz="2800" dirty="0" err="1">
                <a:solidFill>
                  <a:schemeClr val="accent2">
                    <a:lumMod val="75000"/>
                  </a:schemeClr>
                </a:solidFill>
              </a:rPr>
              <a:t>възникване</a:t>
            </a:r>
            <a:r>
              <a:rPr lang="ru-RU" sz="2800" dirty="0">
                <a:solidFill>
                  <a:schemeClr val="accent2">
                    <a:lumMod val="75000"/>
                  </a:schemeClr>
                </a:solidFill>
              </a:rPr>
              <a:t> на </a:t>
            </a:r>
            <a:r>
              <a:rPr lang="ru-RU" sz="2800" dirty="0" err="1">
                <a:solidFill>
                  <a:schemeClr val="accent2">
                    <a:lumMod val="75000"/>
                  </a:schemeClr>
                </a:solidFill>
              </a:rPr>
              <a:t>пожари</a:t>
            </a:r>
            <a:r>
              <a:rPr lang="ru-RU" sz="2800" dirty="0">
                <a:solidFill>
                  <a:schemeClr val="accent2">
                    <a:lumMod val="75000"/>
                  </a:schemeClr>
                </a:solidFill>
              </a:rPr>
              <a:t> в </a:t>
            </a:r>
            <a:r>
              <a:rPr lang="ru-RU" sz="2800" dirty="0" err="1">
                <a:solidFill>
                  <a:schemeClr val="accent2">
                    <a:lumMod val="75000"/>
                  </a:schemeClr>
                </a:solidFill>
              </a:rPr>
              <a:t>стърнища</a:t>
            </a:r>
            <a:r>
              <a:rPr lang="ru-RU" sz="2800" dirty="0">
                <a:solidFill>
                  <a:schemeClr val="accent2">
                    <a:lumMod val="75000"/>
                  </a:schemeClr>
                </a:solidFill>
              </a:rPr>
              <a:t> и в </a:t>
            </a:r>
            <a:r>
              <a:rPr lang="ru-RU" sz="2800" dirty="0" err="1">
                <a:solidFill>
                  <a:schemeClr val="accent2">
                    <a:lumMod val="75000"/>
                  </a:schemeClr>
                </a:solidFill>
              </a:rPr>
              <a:t>други</a:t>
            </a:r>
            <a:r>
              <a:rPr lang="ru-RU" sz="2800" dirty="0">
                <a:solidFill>
                  <a:schemeClr val="accent2">
                    <a:lumMod val="75000"/>
                  </a:schemeClr>
                </a:solidFill>
              </a:rPr>
              <a:t> </a:t>
            </a:r>
            <a:r>
              <a:rPr lang="ru-RU" sz="2800" dirty="0" err="1">
                <a:solidFill>
                  <a:schemeClr val="accent2">
                    <a:lumMod val="75000"/>
                  </a:schemeClr>
                </a:solidFill>
              </a:rPr>
              <a:t>земеделски</a:t>
            </a:r>
            <a:r>
              <a:rPr lang="ru-RU" sz="2800" dirty="0">
                <a:solidFill>
                  <a:schemeClr val="accent2">
                    <a:lumMod val="75000"/>
                  </a:schemeClr>
                </a:solidFill>
              </a:rPr>
              <a:t> </a:t>
            </a:r>
            <a:r>
              <a:rPr lang="ru-RU" sz="2800" dirty="0" err="1">
                <a:solidFill>
                  <a:schemeClr val="accent2">
                    <a:lumMod val="75000"/>
                  </a:schemeClr>
                </a:solidFill>
              </a:rPr>
              <a:t>площи</a:t>
            </a:r>
            <a:r>
              <a:rPr lang="ru-RU" sz="2800" dirty="0">
                <a:solidFill>
                  <a:schemeClr val="accent2">
                    <a:lumMod val="75000"/>
                  </a:schemeClr>
                </a:solidFill>
              </a:rPr>
              <a:t>, </a:t>
            </a:r>
            <a:r>
              <a:rPr lang="ru-RU" sz="2800" dirty="0" err="1">
                <a:solidFill>
                  <a:schemeClr val="accent2">
                    <a:lumMod val="75000"/>
                  </a:schemeClr>
                </a:solidFill>
              </a:rPr>
              <a:t>откъдето</a:t>
            </a:r>
            <a:r>
              <a:rPr lang="ru-RU" sz="2800" dirty="0">
                <a:solidFill>
                  <a:schemeClr val="accent2">
                    <a:lumMod val="75000"/>
                  </a:schemeClr>
                </a:solidFill>
              </a:rPr>
              <a:t> </a:t>
            </a:r>
            <a:r>
              <a:rPr lang="ru-RU" sz="2800" dirty="0" err="1">
                <a:solidFill>
                  <a:schemeClr val="accent2">
                    <a:lumMod val="75000"/>
                  </a:schemeClr>
                </a:solidFill>
              </a:rPr>
              <a:t>огънят</a:t>
            </a:r>
            <a:r>
              <a:rPr lang="ru-RU" sz="2800" dirty="0">
                <a:solidFill>
                  <a:schemeClr val="accent2">
                    <a:lumMod val="75000"/>
                  </a:schemeClr>
                </a:solidFill>
              </a:rPr>
              <a:t> </a:t>
            </a:r>
            <a:r>
              <a:rPr lang="ru-RU" sz="2800" dirty="0" err="1">
                <a:solidFill>
                  <a:schemeClr val="accent2">
                    <a:lumMod val="75000"/>
                  </a:schemeClr>
                </a:solidFill>
              </a:rPr>
              <a:t>лесно</a:t>
            </a:r>
            <a:r>
              <a:rPr lang="ru-RU" sz="2800" dirty="0">
                <a:solidFill>
                  <a:schemeClr val="accent2">
                    <a:lumMod val="75000"/>
                  </a:schemeClr>
                </a:solidFill>
              </a:rPr>
              <a:t> </a:t>
            </a:r>
            <a:r>
              <a:rPr lang="ru-RU" sz="2800" dirty="0" err="1">
                <a:solidFill>
                  <a:schemeClr val="accent2">
                    <a:lumMod val="75000"/>
                  </a:schemeClr>
                </a:solidFill>
              </a:rPr>
              <a:t>може</a:t>
            </a:r>
            <a:r>
              <a:rPr lang="ru-RU" sz="2800" dirty="0">
                <a:solidFill>
                  <a:schemeClr val="accent2">
                    <a:lumMod val="75000"/>
                  </a:schemeClr>
                </a:solidFill>
              </a:rPr>
              <a:t> да се </a:t>
            </a:r>
            <a:r>
              <a:rPr lang="ru-RU" sz="2800" dirty="0" err="1">
                <a:solidFill>
                  <a:schemeClr val="accent2">
                    <a:lumMod val="75000"/>
                  </a:schemeClr>
                </a:solidFill>
              </a:rPr>
              <a:t>разпространи</a:t>
            </a:r>
            <a:r>
              <a:rPr lang="ru-RU" sz="2800" dirty="0">
                <a:solidFill>
                  <a:schemeClr val="accent2">
                    <a:lumMod val="75000"/>
                  </a:schemeClr>
                </a:solidFill>
              </a:rPr>
              <a:t> и в </a:t>
            </a:r>
            <a:r>
              <a:rPr lang="ru-RU" sz="2800" dirty="0" err="1">
                <a:solidFill>
                  <a:schemeClr val="accent2">
                    <a:lumMod val="75000"/>
                  </a:schemeClr>
                </a:solidFill>
              </a:rPr>
              <a:t>горските</a:t>
            </a:r>
            <a:r>
              <a:rPr lang="ru-RU" sz="2800" dirty="0">
                <a:solidFill>
                  <a:schemeClr val="accent2">
                    <a:lumMod val="75000"/>
                  </a:schemeClr>
                </a:solidFill>
              </a:rPr>
              <a:t> </a:t>
            </a:r>
            <a:r>
              <a:rPr lang="ru-RU" sz="2800" dirty="0" err="1">
                <a:solidFill>
                  <a:schemeClr val="accent2">
                    <a:lumMod val="75000"/>
                  </a:schemeClr>
                </a:solidFill>
              </a:rPr>
              <a:t>територии</a:t>
            </a:r>
            <a:r>
              <a:rPr lang="ru-RU" sz="2800" dirty="0">
                <a:solidFill>
                  <a:schemeClr val="accent2">
                    <a:lumMod val="75000"/>
                  </a:schemeClr>
                </a:solidFill>
              </a:rPr>
              <a:t>.</a:t>
            </a:r>
            <a:br>
              <a:rPr lang="ru-RU" sz="2800" dirty="0">
                <a:solidFill>
                  <a:schemeClr val="accent2">
                    <a:lumMod val="75000"/>
                  </a:schemeClr>
                </a:solidFill>
              </a:rPr>
            </a:br>
            <a:br>
              <a:rPr lang="ru-RU" sz="2800" b="1" dirty="0">
                <a:solidFill>
                  <a:schemeClr val="accent2">
                    <a:lumMod val="75000"/>
                  </a:schemeClr>
                </a:solidFill>
              </a:rPr>
            </a:br>
            <a:r>
              <a:rPr lang="ru-RU" sz="2800" b="1" dirty="0" err="1">
                <a:solidFill>
                  <a:schemeClr val="accent2">
                    <a:lumMod val="75000"/>
                  </a:schemeClr>
                </a:solidFill>
              </a:rPr>
              <a:t>Паленето</a:t>
            </a:r>
            <a:r>
              <a:rPr lang="ru-RU" sz="2800" b="1" dirty="0">
                <a:solidFill>
                  <a:schemeClr val="accent2">
                    <a:lumMod val="75000"/>
                  </a:schemeClr>
                </a:solidFill>
              </a:rPr>
              <a:t> на </a:t>
            </a:r>
            <a:r>
              <a:rPr lang="ru-RU" sz="2800" b="1" dirty="0" err="1">
                <a:solidFill>
                  <a:schemeClr val="accent2">
                    <a:lumMod val="75000"/>
                  </a:schemeClr>
                </a:solidFill>
              </a:rPr>
              <a:t>стърнища</a:t>
            </a:r>
            <a:r>
              <a:rPr lang="ru-RU" sz="2800" b="1" dirty="0">
                <a:solidFill>
                  <a:schemeClr val="accent2">
                    <a:lumMod val="75000"/>
                  </a:schemeClr>
                </a:solidFill>
              </a:rPr>
              <a:t> е забранено и </a:t>
            </a:r>
            <a:r>
              <a:rPr lang="ru-RU" sz="2800" b="1" dirty="0" err="1">
                <a:solidFill>
                  <a:schemeClr val="accent2">
                    <a:lumMod val="75000"/>
                  </a:schemeClr>
                </a:solidFill>
              </a:rPr>
              <a:t>подобни</a:t>
            </a:r>
            <a:r>
              <a:rPr lang="ru-RU" sz="2800" b="1" dirty="0">
                <a:solidFill>
                  <a:schemeClr val="accent2">
                    <a:lumMod val="75000"/>
                  </a:schemeClr>
                </a:solidFill>
              </a:rPr>
              <a:t> действия се </a:t>
            </a:r>
            <a:r>
              <a:rPr lang="ru-RU" sz="2800" b="1" dirty="0" err="1">
                <a:solidFill>
                  <a:schemeClr val="accent2">
                    <a:lumMod val="75000"/>
                  </a:schemeClr>
                </a:solidFill>
              </a:rPr>
              <a:t>санкционират</a:t>
            </a:r>
            <a:r>
              <a:rPr lang="ru-RU" sz="2800" b="1" dirty="0">
                <a:solidFill>
                  <a:schemeClr val="accent2">
                    <a:lumMod val="75000"/>
                  </a:schemeClr>
                </a:solidFill>
              </a:rPr>
              <a:t> </a:t>
            </a:r>
            <a:r>
              <a:rPr lang="ru-RU" sz="2800" b="1" dirty="0" err="1">
                <a:solidFill>
                  <a:schemeClr val="accent2">
                    <a:lumMod val="75000"/>
                  </a:schemeClr>
                </a:solidFill>
              </a:rPr>
              <a:t>както</a:t>
            </a:r>
            <a:r>
              <a:rPr lang="ru-RU" sz="2800" b="1" dirty="0">
                <a:solidFill>
                  <a:schemeClr val="accent2">
                    <a:lumMod val="75000"/>
                  </a:schemeClr>
                </a:solidFill>
              </a:rPr>
              <a:t> по </a:t>
            </a:r>
            <a:r>
              <a:rPr lang="ru-RU" sz="2800" b="1" dirty="0" err="1">
                <a:solidFill>
                  <a:schemeClr val="accent2">
                    <a:lumMod val="75000"/>
                  </a:schemeClr>
                </a:solidFill>
              </a:rPr>
              <a:t>българското</a:t>
            </a:r>
            <a:r>
              <a:rPr lang="ru-RU" sz="2800" b="1" dirty="0">
                <a:solidFill>
                  <a:schemeClr val="accent2">
                    <a:lumMod val="75000"/>
                  </a:schemeClr>
                </a:solidFill>
              </a:rPr>
              <a:t> </a:t>
            </a:r>
            <a:r>
              <a:rPr lang="ru-RU" sz="2800" b="1" dirty="0" err="1">
                <a:solidFill>
                  <a:schemeClr val="accent2">
                    <a:lumMod val="75000"/>
                  </a:schemeClr>
                </a:solidFill>
              </a:rPr>
              <a:t>законодателство</a:t>
            </a:r>
            <a:r>
              <a:rPr lang="ru-RU" sz="2800" b="1" dirty="0">
                <a:solidFill>
                  <a:schemeClr val="accent2">
                    <a:lumMod val="75000"/>
                  </a:schemeClr>
                </a:solidFill>
              </a:rPr>
              <a:t>, </a:t>
            </a:r>
            <a:r>
              <a:rPr lang="ru-RU" sz="2800" b="1" dirty="0" err="1">
                <a:solidFill>
                  <a:schemeClr val="accent2">
                    <a:lumMod val="75000"/>
                  </a:schemeClr>
                </a:solidFill>
              </a:rPr>
              <a:t>така</a:t>
            </a:r>
            <a:r>
              <a:rPr lang="ru-RU" sz="2800" b="1" dirty="0">
                <a:solidFill>
                  <a:schemeClr val="accent2">
                    <a:lumMod val="75000"/>
                  </a:schemeClr>
                </a:solidFill>
              </a:rPr>
              <a:t> и по </a:t>
            </a:r>
            <a:r>
              <a:rPr lang="ru-RU" sz="2800" b="1" dirty="0" err="1">
                <a:solidFill>
                  <a:schemeClr val="accent2">
                    <a:lumMod val="75000"/>
                  </a:schemeClr>
                </a:solidFill>
              </a:rPr>
              <a:t>европейските</a:t>
            </a:r>
            <a:r>
              <a:rPr lang="ru-RU" sz="2800" b="1" dirty="0">
                <a:solidFill>
                  <a:schemeClr val="accent2">
                    <a:lumMod val="75000"/>
                  </a:schemeClr>
                </a:solidFill>
              </a:rPr>
              <a:t> </a:t>
            </a:r>
            <a:r>
              <a:rPr lang="ru-RU" sz="2800" b="1" dirty="0" err="1">
                <a:solidFill>
                  <a:schemeClr val="accent2">
                    <a:lumMod val="75000"/>
                  </a:schemeClr>
                </a:solidFill>
              </a:rPr>
              <a:t>регламенти</a:t>
            </a:r>
            <a:r>
              <a:rPr lang="ru-RU" sz="2800" b="1" dirty="0">
                <a:solidFill>
                  <a:schemeClr val="accent2">
                    <a:lumMod val="75000"/>
                  </a:schemeClr>
                </a:solidFill>
              </a:rPr>
              <a:t>!</a:t>
            </a:r>
            <a:br>
              <a:rPr lang="ru-RU" sz="2800" dirty="0">
                <a:solidFill>
                  <a:schemeClr val="accent2">
                    <a:lumMod val="75000"/>
                  </a:schemeClr>
                </a:solidFill>
              </a:rPr>
            </a:br>
            <a:endParaRPr lang="bg-BG" sz="2800" dirty="0">
              <a:solidFill>
                <a:schemeClr val="accent2">
                  <a:lumMod val="75000"/>
                </a:schemeClr>
              </a:solidFill>
            </a:endParaRPr>
          </a:p>
        </p:txBody>
      </p:sp>
      <p:pic>
        <p:nvPicPr>
          <p:cNvPr id="3" name="Picture 2"/>
          <p:cNvPicPr>
            <a:picLocks noChangeAspect="1"/>
          </p:cNvPicPr>
          <p:nvPr/>
        </p:nvPicPr>
        <p:blipFill>
          <a:blip r:embed="rId4"/>
          <a:srcRect l="27203" t="45238" r="26905" b="36508"/>
          <a:stretch/>
        </p:blipFill>
        <p:spPr>
          <a:xfrm>
            <a:off x="0" y="5632676"/>
            <a:ext cx="4920180" cy="1100819"/>
          </a:xfrm>
          <a:prstGeom prst="rect">
            <a:avLst/>
          </a:prstGeom>
        </p:spPr>
      </p:pic>
    </p:spTree>
    <p:extLst>
      <p:ext uri="{BB962C8B-B14F-4D97-AF65-F5344CB8AC3E}">
        <p14:creationId xmlns:p14="http://schemas.microsoft.com/office/powerpoint/2010/main" val="281249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745724" y="559292"/>
            <a:ext cx="10377996" cy="4321711"/>
          </a:xfrm>
        </p:spPr>
        <p:txBody>
          <a:bodyPr>
            <a:noAutofit/>
          </a:bodyPr>
          <a:lstStyle/>
          <a:p>
            <a:r>
              <a:rPr lang="ru-RU" sz="2800" dirty="0" err="1">
                <a:solidFill>
                  <a:schemeClr val="accent2">
                    <a:lumMod val="75000"/>
                  </a:schemeClr>
                </a:solidFill>
              </a:rPr>
              <a:t>Дейностите</a:t>
            </a:r>
            <a:r>
              <a:rPr lang="ru-RU" sz="2800" dirty="0">
                <a:solidFill>
                  <a:schemeClr val="accent2">
                    <a:lumMod val="75000"/>
                  </a:schemeClr>
                </a:solidFill>
              </a:rPr>
              <a:t> по превенция на </a:t>
            </a:r>
            <a:r>
              <a:rPr lang="ru-RU" sz="2800" dirty="0" err="1">
                <a:solidFill>
                  <a:schemeClr val="accent2">
                    <a:lumMod val="75000"/>
                  </a:schemeClr>
                </a:solidFill>
              </a:rPr>
              <a:t>горските</a:t>
            </a:r>
            <a:r>
              <a:rPr lang="ru-RU" sz="2800" dirty="0">
                <a:solidFill>
                  <a:schemeClr val="accent2">
                    <a:lumMod val="75000"/>
                  </a:schemeClr>
                </a:solidFill>
              </a:rPr>
              <a:t> </a:t>
            </a:r>
            <a:r>
              <a:rPr lang="ru-RU" sz="2800" dirty="0" err="1">
                <a:solidFill>
                  <a:schemeClr val="accent2">
                    <a:lumMod val="75000"/>
                  </a:schemeClr>
                </a:solidFill>
              </a:rPr>
              <a:t>пожари</a:t>
            </a:r>
            <a:r>
              <a:rPr lang="ru-RU" sz="2800" dirty="0">
                <a:solidFill>
                  <a:schemeClr val="accent2">
                    <a:lumMod val="75000"/>
                  </a:schemeClr>
                </a:solidFill>
              </a:rPr>
              <a:t> </a:t>
            </a:r>
            <a:r>
              <a:rPr lang="ru-RU" sz="2800" dirty="0" err="1">
                <a:solidFill>
                  <a:schemeClr val="accent2">
                    <a:lumMod val="75000"/>
                  </a:schemeClr>
                </a:solidFill>
              </a:rPr>
              <a:t>са</a:t>
            </a:r>
            <a:r>
              <a:rPr lang="ru-RU" sz="2800" dirty="0">
                <a:solidFill>
                  <a:schemeClr val="accent2">
                    <a:lumMod val="75000"/>
                  </a:schemeClr>
                </a:solidFill>
              </a:rPr>
              <a:t> сред </a:t>
            </a:r>
            <a:r>
              <a:rPr lang="ru-RU" sz="2800" dirty="0" err="1">
                <a:solidFill>
                  <a:schemeClr val="accent2">
                    <a:lumMod val="75000"/>
                  </a:schemeClr>
                </a:solidFill>
              </a:rPr>
              <a:t>приоритетните</a:t>
            </a:r>
            <a:r>
              <a:rPr lang="ru-RU" sz="2800" dirty="0">
                <a:solidFill>
                  <a:schemeClr val="accent2">
                    <a:lumMod val="75000"/>
                  </a:schemeClr>
                </a:solidFill>
              </a:rPr>
              <a:t> на Министерство на </a:t>
            </a:r>
            <a:r>
              <a:rPr lang="ru-RU" sz="2800" dirty="0" err="1">
                <a:solidFill>
                  <a:schemeClr val="accent2">
                    <a:lumMod val="75000"/>
                  </a:schemeClr>
                </a:solidFill>
              </a:rPr>
              <a:t>земеделието</a:t>
            </a:r>
            <a:r>
              <a:rPr lang="ru-RU" sz="2800" dirty="0">
                <a:solidFill>
                  <a:schemeClr val="accent2">
                    <a:lumMod val="75000"/>
                  </a:schemeClr>
                </a:solidFill>
              </a:rPr>
              <a:t>, </a:t>
            </a:r>
            <a:r>
              <a:rPr lang="ru-RU" sz="2800" dirty="0" err="1">
                <a:solidFill>
                  <a:schemeClr val="accent2">
                    <a:lumMod val="75000"/>
                  </a:schemeClr>
                </a:solidFill>
              </a:rPr>
              <a:t>Изпълнителна</a:t>
            </a:r>
            <a:r>
              <a:rPr lang="ru-RU" sz="2800" dirty="0">
                <a:solidFill>
                  <a:schemeClr val="accent2">
                    <a:lumMod val="75000"/>
                  </a:schemeClr>
                </a:solidFill>
              </a:rPr>
              <a:t> </a:t>
            </a:r>
            <a:r>
              <a:rPr lang="ru-RU" sz="2800" dirty="0" err="1">
                <a:solidFill>
                  <a:schemeClr val="accent2">
                    <a:lumMod val="75000"/>
                  </a:schemeClr>
                </a:solidFill>
              </a:rPr>
              <a:t>агенция</a:t>
            </a:r>
            <a:r>
              <a:rPr lang="ru-RU" sz="2800" dirty="0">
                <a:solidFill>
                  <a:schemeClr val="accent2">
                    <a:lumMod val="75000"/>
                  </a:schemeClr>
                </a:solidFill>
              </a:rPr>
              <a:t> по горите и </a:t>
            </a:r>
            <a:r>
              <a:rPr lang="ru-RU" sz="2800" dirty="0" err="1">
                <a:solidFill>
                  <a:schemeClr val="accent2">
                    <a:lumMod val="75000"/>
                  </a:schemeClr>
                </a:solidFill>
              </a:rPr>
              <a:t>държавните</a:t>
            </a:r>
            <a:r>
              <a:rPr lang="ru-RU" sz="2800" dirty="0">
                <a:solidFill>
                  <a:schemeClr val="accent2">
                    <a:lumMod val="75000"/>
                  </a:schemeClr>
                </a:solidFill>
              </a:rPr>
              <a:t> </a:t>
            </a:r>
            <a:r>
              <a:rPr lang="ru-RU" sz="2800" dirty="0" err="1">
                <a:solidFill>
                  <a:schemeClr val="accent2">
                    <a:lumMod val="75000"/>
                  </a:schemeClr>
                </a:solidFill>
              </a:rPr>
              <a:t>горски</a:t>
            </a:r>
            <a:r>
              <a:rPr lang="ru-RU" sz="2800" dirty="0">
                <a:solidFill>
                  <a:schemeClr val="accent2">
                    <a:lumMod val="75000"/>
                  </a:schemeClr>
                </a:solidFill>
              </a:rPr>
              <a:t> предприятия. </a:t>
            </a:r>
            <a:br>
              <a:rPr lang="ru-RU" sz="2800" dirty="0">
                <a:solidFill>
                  <a:schemeClr val="accent2">
                    <a:lumMod val="75000"/>
                  </a:schemeClr>
                </a:solidFill>
              </a:rPr>
            </a:br>
            <a:br>
              <a:rPr lang="ru-RU" sz="2800" dirty="0">
                <a:solidFill>
                  <a:schemeClr val="accent2">
                    <a:lumMod val="75000"/>
                  </a:schemeClr>
                </a:solidFill>
              </a:rPr>
            </a:br>
            <a:r>
              <a:rPr lang="ru-RU" sz="2800" dirty="0">
                <a:solidFill>
                  <a:schemeClr val="accent2">
                    <a:lumMod val="75000"/>
                  </a:schemeClr>
                </a:solidFill>
              </a:rPr>
              <a:t>За </a:t>
            </a:r>
            <a:r>
              <a:rPr lang="ru-RU" sz="2800" dirty="0" err="1">
                <a:solidFill>
                  <a:schemeClr val="accent2">
                    <a:lumMod val="75000"/>
                  </a:schemeClr>
                </a:solidFill>
              </a:rPr>
              <a:t>по-лесно</a:t>
            </a:r>
            <a:r>
              <a:rPr lang="ru-RU" sz="2800" dirty="0">
                <a:solidFill>
                  <a:schemeClr val="accent2">
                    <a:lumMod val="75000"/>
                  </a:schemeClr>
                </a:solidFill>
              </a:rPr>
              <a:t> </a:t>
            </a:r>
            <a:r>
              <a:rPr lang="ru-RU" sz="2800" dirty="0" err="1">
                <a:solidFill>
                  <a:schemeClr val="accent2">
                    <a:lumMod val="75000"/>
                  </a:schemeClr>
                </a:solidFill>
              </a:rPr>
              <a:t>подаване</a:t>
            </a:r>
            <a:r>
              <a:rPr lang="ru-RU" sz="2800" dirty="0">
                <a:solidFill>
                  <a:schemeClr val="accent2">
                    <a:lumMod val="75000"/>
                  </a:schemeClr>
                </a:solidFill>
              </a:rPr>
              <a:t> на </a:t>
            </a:r>
            <a:r>
              <a:rPr lang="ru-RU" sz="2800" dirty="0" err="1">
                <a:solidFill>
                  <a:schemeClr val="accent2">
                    <a:lumMod val="75000"/>
                  </a:schemeClr>
                </a:solidFill>
              </a:rPr>
              <a:t>сигнали</a:t>
            </a:r>
            <a:r>
              <a:rPr lang="ru-RU" sz="2800" dirty="0">
                <a:solidFill>
                  <a:schemeClr val="accent2">
                    <a:lumMod val="75000"/>
                  </a:schemeClr>
                </a:solidFill>
              </a:rPr>
              <a:t> за </a:t>
            </a:r>
            <a:r>
              <a:rPr lang="ru-RU" sz="2800" dirty="0" err="1">
                <a:solidFill>
                  <a:schemeClr val="accent2">
                    <a:lumMod val="75000"/>
                  </a:schemeClr>
                </a:solidFill>
              </a:rPr>
              <a:t>опожарявания</a:t>
            </a:r>
            <a:r>
              <a:rPr lang="ru-RU" sz="2800" dirty="0">
                <a:solidFill>
                  <a:schemeClr val="accent2">
                    <a:lumMod val="75000"/>
                  </a:schemeClr>
                </a:solidFill>
              </a:rPr>
              <a:t> и </a:t>
            </a:r>
            <a:r>
              <a:rPr lang="ru-RU" sz="2800" dirty="0" err="1">
                <a:solidFill>
                  <a:schemeClr val="accent2">
                    <a:lumMod val="75000"/>
                  </a:schemeClr>
                </a:solidFill>
              </a:rPr>
              <a:t>бърза</a:t>
            </a:r>
            <a:r>
              <a:rPr lang="ru-RU" sz="2800" dirty="0">
                <a:solidFill>
                  <a:schemeClr val="accent2">
                    <a:lumMod val="75000"/>
                  </a:schemeClr>
                </a:solidFill>
              </a:rPr>
              <a:t> реакция при </a:t>
            </a:r>
            <a:r>
              <a:rPr lang="ru-RU" sz="2800" dirty="0" err="1">
                <a:solidFill>
                  <a:schemeClr val="accent2">
                    <a:lumMod val="75000"/>
                  </a:schemeClr>
                </a:solidFill>
              </a:rPr>
              <a:t>локализирането</a:t>
            </a:r>
            <a:r>
              <a:rPr lang="ru-RU" sz="2800" dirty="0">
                <a:solidFill>
                  <a:schemeClr val="accent2">
                    <a:lumMod val="75000"/>
                  </a:schemeClr>
                </a:solidFill>
              </a:rPr>
              <a:t> им, фонд „</a:t>
            </a:r>
            <a:r>
              <a:rPr lang="ru-RU" sz="2800" dirty="0" err="1">
                <a:solidFill>
                  <a:schemeClr val="accent2">
                    <a:lumMod val="75000"/>
                  </a:schemeClr>
                </a:solidFill>
              </a:rPr>
              <a:t>Земеделие</a:t>
            </a:r>
            <a:r>
              <a:rPr lang="ru-RU" sz="2800" dirty="0">
                <a:solidFill>
                  <a:schemeClr val="accent2">
                    <a:lumMod val="75000"/>
                  </a:schemeClr>
                </a:solidFill>
              </a:rPr>
              <a:t>” </a:t>
            </a:r>
            <a:r>
              <a:rPr lang="ru-RU" sz="2800" dirty="0" err="1">
                <a:solidFill>
                  <a:schemeClr val="accent2">
                    <a:lumMod val="75000"/>
                  </a:schemeClr>
                </a:solidFill>
              </a:rPr>
              <a:t>създаде</a:t>
            </a:r>
            <a:r>
              <a:rPr lang="ru-RU" sz="2800" dirty="0">
                <a:solidFill>
                  <a:schemeClr val="accent2">
                    <a:lumMod val="75000"/>
                  </a:schemeClr>
                </a:solidFill>
              </a:rPr>
              <a:t> </a:t>
            </a:r>
            <a:r>
              <a:rPr lang="ru-RU" sz="2800" dirty="0" err="1">
                <a:solidFill>
                  <a:schemeClr val="accent2">
                    <a:lumMod val="75000"/>
                  </a:schemeClr>
                </a:solidFill>
              </a:rPr>
              <a:t>електронна</a:t>
            </a:r>
            <a:r>
              <a:rPr lang="ru-RU" sz="2800" dirty="0">
                <a:solidFill>
                  <a:schemeClr val="accent2">
                    <a:lumMod val="75000"/>
                  </a:schemeClr>
                </a:solidFill>
              </a:rPr>
              <a:t> </a:t>
            </a:r>
            <a:r>
              <a:rPr lang="ru-RU" sz="2800" dirty="0" err="1">
                <a:solidFill>
                  <a:schemeClr val="accent2">
                    <a:lumMod val="75000"/>
                  </a:schemeClr>
                </a:solidFill>
              </a:rPr>
              <a:t>поща</a:t>
            </a:r>
            <a:r>
              <a:rPr lang="ru-RU" sz="2800" dirty="0">
                <a:solidFill>
                  <a:schemeClr val="accent2">
                    <a:lumMod val="75000"/>
                  </a:schemeClr>
                </a:solidFill>
              </a:rPr>
              <a:t>:  </a:t>
            </a:r>
            <a:r>
              <a:rPr lang="ru-RU" sz="2800" b="1" dirty="0">
                <a:solidFill>
                  <a:schemeClr val="accent2">
                    <a:lumMod val="75000"/>
                  </a:schemeClr>
                </a:solidFill>
                <a:hlinkClick r:id="rId3">
                  <a:extLst>
                    <a:ext uri="{A12FA001-AC4F-418D-AE19-62706E023703}">
                      <ahyp:hlinkClr xmlns:ahyp="http://schemas.microsoft.com/office/drawing/2018/hyperlinkcolor" val="tx"/>
                    </a:ext>
                  </a:extLst>
                </a:hlinkClick>
              </a:rPr>
              <a:t>pojari@dfz.bg</a:t>
            </a:r>
            <a:br>
              <a:rPr lang="ru-RU" sz="2800" b="1" dirty="0">
                <a:solidFill>
                  <a:schemeClr val="accent2">
                    <a:lumMod val="75000"/>
                  </a:schemeClr>
                </a:solidFill>
              </a:rPr>
            </a:br>
            <a:br>
              <a:rPr lang="ru-RU" sz="2800" b="1" dirty="0">
                <a:solidFill>
                  <a:schemeClr val="accent2">
                    <a:lumMod val="75000"/>
                  </a:schemeClr>
                </a:solidFill>
              </a:rPr>
            </a:br>
            <a:endParaRPr lang="bg-BG" sz="2800" dirty="0">
              <a:solidFill>
                <a:schemeClr val="accent2">
                  <a:lumMod val="75000"/>
                </a:schemeClr>
              </a:solidFill>
            </a:endParaRPr>
          </a:p>
        </p:txBody>
      </p:sp>
      <p:pic>
        <p:nvPicPr>
          <p:cNvPr id="3" name="Picture 2"/>
          <p:cNvPicPr>
            <a:picLocks noChangeAspect="1"/>
          </p:cNvPicPr>
          <p:nvPr/>
        </p:nvPicPr>
        <p:blipFill>
          <a:blip r:embed="rId4"/>
          <a:srcRect l="27203" t="45238" r="26905" b="36508"/>
          <a:stretch/>
        </p:blipFill>
        <p:spPr>
          <a:xfrm>
            <a:off x="0" y="5632676"/>
            <a:ext cx="4920180" cy="1100819"/>
          </a:xfrm>
          <a:prstGeom prst="rect">
            <a:avLst/>
          </a:prstGeom>
        </p:spPr>
      </p:pic>
      <p:pic>
        <p:nvPicPr>
          <p:cNvPr id="4" name="Картина 3">
            <a:extLst>
              <a:ext uri="{FF2B5EF4-FFF2-40B4-BE49-F238E27FC236}">
                <a16:creationId xmlns:a16="http://schemas.microsoft.com/office/drawing/2014/main" id="{8670D2FC-AC46-D041-EF69-556EF3EDAABB}"/>
              </a:ext>
            </a:extLst>
          </p:cNvPr>
          <p:cNvPicPr>
            <a:picLocks noChangeAspect="1"/>
          </p:cNvPicPr>
          <p:nvPr/>
        </p:nvPicPr>
        <p:blipFill>
          <a:blip r:embed="rId5"/>
          <a:stretch>
            <a:fillRect/>
          </a:stretch>
        </p:blipFill>
        <p:spPr>
          <a:xfrm>
            <a:off x="5678842" y="4546108"/>
            <a:ext cx="2609850" cy="1752600"/>
          </a:xfrm>
          <a:prstGeom prst="rect">
            <a:avLst/>
          </a:prstGeom>
        </p:spPr>
      </p:pic>
    </p:spTree>
    <p:extLst>
      <p:ext uri="{BB962C8B-B14F-4D97-AF65-F5344CB8AC3E}">
        <p14:creationId xmlns:p14="http://schemas.microsoft.com/office/powerpoint/2010/main" val="4701768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rcRect l="27203" t="45238" r="26905" b="36508"/>
          <a:stretch/>
        </p:blipFill>
        <p:spPr>
          <a:xfrm>
            <a:off x="0" y="5632676"/>
            <a:ext cx="4920180" cy="1100819"/>
          </a:xfrm>
          <a:prstGeom prst="rect">
            <a:avLst/>
          </a:prstGeom>
        </p:spPr>
      </p:pic>
      <p:sp>
        <p:nvSpPr>
          <p:cNvPr id="2" name="Текстово поле 1">
            <a:extLst>
              <a:ext uri="{FF2B5EF4-FFF2-40B4-BE49-F238E27FC236}">
                <a16:creationId xmlns:a16="http://schemas.microsoft.com/office/drawing/2014/main" id="{B5BD91EB-DC3A-0A47-EE85-7CD9AE4B797D}"/>
              </a:ext>
            </a:extLst>
          </p:cNvPr>
          <p:cNvSpPr txBox="1"/>
          <p:nvPr/>
        </p:nvSpPr>
        <p:spPr>
          <a:xfrm>
            <a:off x="612250" y="579025"/>
            <a:ext cx="10901239" cy="4832092"/>
          </a:xfrm>
          <a:prstGeom prst="rect">
            <a:avLst/>
          </a:prstGeom>
          <a:solidFill>
            <a:schemeClr val="accent2">
              <a:lumMod val="75000"/>
            </a:schemeClr>
          </a:solidFill>
        </p:spPr>
        <p:txBody>
          <a:bodyPr wrap="square" rtlCol="0">
            <a:spAutoFit/>
          </a:bodyPr>
          <a:lstStyle/>
          <a:p>
            <a:r>
              <a:rPr lang="ru-RU" sz="2800" b="1" dirty="0"/>
              <a:t>ОБЩИ ПРАВИЛА ЗА НЕДОПУСКАНЕ НА ПОЖАРИ В </a:t>
            </a:r>
            <a:r>
              <a:rPr lang="bg-BG" sz="2800" b="1" dirty="0"/>
              <a:t>ЗЕМЕДЕЛСКИ</a:t>
            </a:r>
            <a:r>
              <a:rPr lang="ru-RU" sz="2800" b="1" dirty="0"/>
              <a:t> МАСИВИ:</a:t>
            </a:r>
            <a:br>
              <a:rPr lang="ru-RU" sz="2800" b="1" dirty="0"/>
            </a:br>
            <a:br>
              <a:rPr lang="ru-RU" sz="2800" dirty="0"/>
            </a:br>
            <a:r>
              <a:rPr lang="ru-RU" sz="2800" dirty="0"/>
              <a:t>- Да не се допуска </a:t>
            </a:r>
            <a:r>
              <a:rPr lang="ru-RU" sz="2800" dirty="0" err="1"/>
              <a:t>палене</a:t>
            </a:r>
            <a:r>
              <a:rPr lang="ru-RU" sz="2800" dirty="0"/>
              <a:t> на </a:t>
            </a:r>
            <a:r>
              <a:rPr lang="ru-RU" sz="2800" dirty="0" err="1"/>
              <a:t>открит</a:t>
            </a:r>
            <a:r>
              <a:rPr lang="ru-RU" sz="2800" dirty="0"/>
              <a:t> </a:t>
            </a:r>
            <a:r>
              <a:rPr lang="ru-RU" sz="2800" dirty="0" err="1"/>
              <a:t>огън</a:t>
            </a:r>
            <a:r>
              <a:rPr lang="ru-RU" sz="2800" dirty="0"/>
              <a:t>, </a:t>
            </a:r>
            <a:r>
              <a:rPr lang="ru-RU" sz="2800" dirty="0" err="1"/>
              <a:t>тютюнопушене</a:t>
            </a:r>
            <a:r>
              <a:rPr lang="ru-RU" sz="2800" dirty="0"/>
              <a:t> и </a:t>
            </a:r>
            <a:r>
              <a:rPr lang="ru-RU" sz="2800" dirty="0" err="1"/>
              <a:t>паркиране</a:t>
            </a:r>
            <a:r>
              <a:rPr lang="ru-RU" sz="2800" dirty="0"/>
              <a:t> на МПС в </a:t>
            </a:r>
            <a:r>
              <a:rPr lang="ru-RU" sz="2800" dirty="0" err="1"/>
              <a:t>площите</a:t>
            </a:r>
            <a:r>
              <a:rPr lang="ru-RU" sz="2800" dirty="0"/>
              <a:t> с </a:t>
            </a:r>
            <a:r>
              <a:rPr lang="ru-RU" sz="2800" dirty="0" err="1"/>
              <a:t>посеви</a:t>
            </a:r>
            <a:r>
              <a:rPr lang="ru-RU" sz="2800" dirty="0"/>
              <a:t> и в </a:t>
            </a:r>
            <a:r>
              <a:rPr lang="ru-RU" sz="2800" dirty="0" err="1"/>
              <a:t>непосредствена</a:t>
            </a:r>
            <a:r>
              <a:rPr lang="ru-RU" sz="2800" dirty="0"/>
              <a:t> </a:t>
            </a:r>
            <a:r>
              <a:rPr lang="ru-RU" sz="2800" dirty="0" err="1"/>
              <a:t>близост</a:t>
            </a:r>
            <a:r>
              <a:rPr lang="ru-RU" sz="2800" dirty="0"/>
              <a:t> до </a:t>
            </a:r>
            <a:r>
              <a:rPr lang="ru-RU" sz="2800" dirty="0" err="1"/>
              <a:t>тях</a:t>
            </a:r>
            <a:r>
              <a:rPr lang="ru-RU" sz="2800" dirty="0"/>
              <a:t> от </a:t>
            </a:r>
            <a:r>
              <a:rPr lang="ru-RU" sz="2800" dirty="0" err="1"/>
              <a:t>настъпването</a:t>
            </a:r>
            <a:r>
              <a:rPr lang="ru-RU" sz="2800" dirty="0"/>
              <a:t> на фаза "</a:t>
            </a:r>
            <a:r>
              <a:rPr lang="ru-RU" sz="2800" dirty="0" err="1"/>
              <a:t>восъчна</a:t>
            </a:r>
            <a:r>
              <a:rPr lang="ru-RU" sz="2800" dirty="0"/>
              <a:t> </a:t>
            </a:r>
            <a:r>
              <a:rPr lang="ru-RU" sz="2800" dirty="0" err="1"/>
              <a:t>зрялост</a:t>
            </a:r>
            <a:r>
              <a:rPr lang="ru-RU" sz="2800" dirty="0"/>
              <a:t>" до </a:t>
            </a:r>
            <a:r>
              <a:rPr lang="ru-RU" sz="2800" dirty="0" err="1"/>
              <a:t>окончателното</a:t>
            </a:r>
            <a:r>
              <a:rPr lang="ru-RU" sz="2800" dirty="0"/>
              <a:t> </a:t>
            </a:r>
            <a:r>
              <a:rPr lang="ru-RU" sz="2800" dirty="0" err="1"/>
              <a:t>прибиране</a:t>
            </a:r>
            <a:r>
              <a:rPr lang="ru-RU" sz="2800" dirty="0"/>
              <a:t> </a:t>
            </a:r>
            <a:r>
              <a:rPr lang="ru-RU" sz="2800" dirty="0" err="1"/>
              <a:t>прибиране</a:t>
            </a:r>
            <a:r>
              <a:rPr lang="ru-RU" sz="2800" dirty="0"/>
              <a:t> на </a:t>
            </a:r>
            <a:r>
              <a:rPr lang="ru-RU" sz="2800" dirty="0" err="1"/>
              <a:t>реколтата</a:t>
            </a:r>
            <a:r>
              <a:rPr lang="ru-RU" sz="2800" dirty="0"/>
              <a:t>; </a:t>
            </a:r>
          </a:p>
          <a:p>
            <a:br>
              <a:rPr lang="ru-RU" sz="2800" dirty="0"/>
            </a:br>
            <a:r>
              <a:rPr lang="ru-RU" sz="2800" dirty="0"/>
              <a:t>- В </a:t>
            </a:r>
            <a:r>
              <a:rPr lang="ru-RU" sz="2800" dirty="0" err="1"/>
              <a:t>земеделските</a:t>
            </a:r>
            <a:r>
              <a:rPr lang="ru-RU" sz="2800" dirty="0"/>
              <a:t> </a:t>
            </a:r>
            <a:r>
              <a:rPr lang="ru-RU" sz="2800" dirty="0" err="1"/>
              <a:t>земи</a:t>
            </a:r>
            <a:r>
              <a:rPr lang="ru-RU" sz="2800" dirty="0"/>
              <a:t> и </a:t>
            </a:r>
            <a:r>
              <a:rPr lang="ru-RU" sz="2800" dirty="0" err="1"/>
              <a:t>извън</a:t>
            </a:r>
            <a:r>
              <a:rPr lang="ru-RU" sz="2800" dirty="0"/>
              <a:t> </a:t>
            </a:r>
            <a:r>
              <a:rPr lang="ru-RU" sz="2800" dirty="0" err="1"/>
              <a:t>тях</a:t>
            </a:r>
            <a:r>
              <a:rPr lang="ru-RU" sz="2800" dirty="0"/>
              <a:t> (</a:t>
            </a:r>
            <a:r>
              <a:rPr lang="ru-RU" sz="2800" dirty="0" err="1"/>
              <a:t>слогове</a:t>
            </a:r>
            <a:r>
              <a:rPr lang="ru-RU" sz="2800" dirty="0"/>
              <a:t> и </a:t>
            </a:r>
            <a:r>
              <a:rPr lang="ru-RU" sz="2800" dirty="0" err="1"/>
              <a:t>крайпътни</a:t>
            </a:r>
            <a:r>
              <a:rPr lang="ru-RU" sz="2800" dirty="0"/>
              <a:t> </a:t>
            </a:r>
            <a:r>
              <a:rPr lang="ru-RU" sz="2800" dirty="0" err="1"/>
              <a:t>ивици</a:t>
            </a:r>
            <a:r>
              <a:rPr lang="ru-RU" sz="2800" dirty="0"/>
              <a:t>) е </a:t>
            </a:r>
            <a:r>
              <a:rPr lang="ru-RU" sz="2800" b="1" dirty="0"/>
              <a:t>ЗАБРАНЕНО</a:t>
            </a:r>
            <a:r>
              <a:rPr lang="ru-RU" sz="2800" dirty="0"/>
              <a:t> </a:t>
            </a:r>
            <a:r>
              <a:rPr lang="ru-RU" sz="2800" dirty="0" err="1"/>
              <a:t>паленето</a:t>
            </a:r>
            <a:r>
              <a:rPr lang="ru-RU" sz="2800" dirty="0"/>
              <a:t> на </a:t>
            </a:r>
            <a:r>
              <a:rPr lang="ru-RU" sz="2800" dirty="0" err="1"/>
              <a:t>стърнища</a:t>
            </a:r>
            <a:r>
              <a:rPr lang="ru-RU" sz="2800" dirty="0"/>
              <a:t> и </a:t>
            </a:r>
            <a:r>
              <a:rPr lang="ru-RU" sz="2800" dirty="0" err="1"/>
              <a:t>други</a:t>
            </a:r>
            <a:r>
              <a:rPr lang="ru-RU" sz="2800" dirty="0"/>
              <a:t> </a:t>
            </a:r>
            <a:r>
              <a:rPr lang="ru-RU" sz="2800" dirty="0" err="1"/>
              <a:t>растителни</a:t>
            </a:r>
            <a:r>
              <a:rPr lang="ru-RU" sz="2800" dirty="0"/>
              <a:t> </a:t>
            </a:r>
            <a:r>
              <a:rPr lang="ru-RU" sz="2800" dirty="0" err="1"/>
              <a:t>остатъци</a:t>
            </a:r>
            <a:r>
              <a:rPr lang="ru-RU" sz="2800" dirty="0"/>
              <a:t>, </a:t>
            </a:r>
            <a:r>
              <a:rPr lang="ru-RU" sz="2800" dirty="0" err="1"/>
              <a:t>както</a:t>
            </a:r>
            <a:r>
              <a:rPr lang="ru-RU" sz="2800" dirty="0"/>
              <a:t> и </a:t>
            </a:r>
            <a:r>
              <a:rPr lang="ru-RU" sz="2800" dirty="0" err="1"/>
              <a:t>ползването</a:t>
            </a:r>
            <a:r>
              <a:rPr lang="ru-RU" sz="2800" dirty="0"/>
              <a:t> на </a:t>
            </a:r>
            <a:r>
              <a:rPr lang="ru-RU" sz="2800" dirty="0" err="1"/>
              <a:t>открити</a:t>
            </a:r>
            <a:r>
              <a:rPr lang="ru-RU" sz="2800" dirty="0"/>
              <a:t> </a:t>
            </a:r>
            <a:r>
              <a:rPr lang="ru-RU" sz="2800" dirty="0" err="1"/>
              <a:t>огнеизточници</a:t>
            </a:r>
            <a:r>
              <a:rPr lang="ru-RU" sz="2800" dirty="0"/>
              <a:t>;</a:t>
            </a:r>
            <a:endParaRPr lang="bg-BG" sz="2800" dirty="0"/>
          </a:p>
        </p:txBody>
      </p:sp>
    </p:spTree>
    <p:extLst>
      <p:ext uri="{BB962C8B-B14F-4D97-AF65-F5344CB8AC3E}">
        <p14:creationId xmlns:p14="http://schemas.microsoft.com/office/powerpoint/2010/main" val="22951918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rcRect l="27203" t="45238" r="26905" b="36508"/>
          <a:stretch/>
        </p:blipFill>
        <p:spPr>
          <a:xfrm>
            <a:off x="0" y="5632676"/>
            <a:ext cx="4920180" cy="1100819"/>
          </a:xfrm>
          <a:prstGeom prst="rect">
            <a:avLst/>
          </a:prstGeom>
        </p:spPr>
      </p:pic>
      <p:sp>
        <p:nvSpPr>
          <p:cNvPr id="2" name="Текстово поле 1">
            <a:extLst>
              <a:ext uri="{FF2B5EF4-FFF2-40B4-BE49-F238E27FC236}">
                <a16:creationId xmlns:a16="http://schemas.microsoft.com/office/drawing/2014/main" id="{B5BD91EB-DC3A-0A47-EE85-7CD9AE4B797D}"/>
              </a:ext>
            </a:extLst>
          </p:cNvPr>
          <p:cNvSpPr txBox="1"/>
          <p:nvPr/>
        </p:nvSpPr>
        <p:spPr>
          <a:xfrm>
            <a:off x="530340" y="523365"/>
            <a:ext cx="10942570" cy="4832092"/>
          </a:xfrm>
          <a:prstGeom prst="rect">
            <a:avLst/>
          </a:prstGeom>
          <a:solidFill>
            <a:schemeClr val="accent2">
              <a:lumMod val="75000"/>
            </a:schemeClr>
          </a:solidFill>
        </p:spPr>
        <p:txBody>
          <a:bodyPr wrap="square" rtlCol="0">
            <a:spAutoFit/>
          </a:bodyPr>
          <a:lstStyle/>
          <a:p>
            <a:r>
              <a:rPr lang="ru-RU" sz="2800" b="1" dirty="0"/>
              <a:t>ОБЩИ ПРАВИЛА ЗА НЕДОПУСКАНЕ НА ПОЖАРИ В ЗЕМЕДЕЛСКИ МАСИВИ:</a:t>
            </a:r>
            <a:br>
              <a:rPr lang="ru-RU" sz="2800" b="1" dirty="0"/>
            </a:br>
            <a:br>
              <a:rPr lang="ru-RU" sz="2800" dirty="0"/>
            </a:br>
            <a:r>
              <a:rPr lang="ru-RU" sz="2800" dirty="0"/>
              <a:t>- </a:t>
            </a:r>
            <a:r>
              <a:rPr lang="ru-RU" sz="2800" dirty="0" err="1"/>
              <a:t>Водачите</a:t>
            </a:r>
            <a:r>
              <a:rPr lang="ru-RU" sz="2800" dirty="0"/>
              <a:t> на </a:t>
            </a:r>
            <a:r>
              <a:rPr lang="ru-RU" sz="2800" dirty="0" err="1"/>
              <a:t>земеделска</a:t>
            </a:r>
            <a:r>
              <a:rPr lang="ru-RU" sz="2800" dirty="0"/>
              <a:t> техника </a:t>
            </a:r>
            <a:r>
              <a:rPr lang="ru-RU" sz="2800" dirty="0" err="1"/>
              <a:t>трябва</a:t>
            </a:r>
            <a:r>
              <a:rPr lang="ru-RU" sz="2800" dirty="0"/>
              <a:t> да </a:t>
            </a:r>
            <a:r>
              <a:rPr lang="ru-RU" sz="2800" dirty="0" err="1"/>
              <a:t>спазват</a:t>
            </a:r>
            <a:r>
              <a:rPr lang="ru-RU" sz="2800" dirty="0"/>
              <a:t> </a:t>
            </a:r>
            <a:r>
              <a:rPr lang="ru-RU" sz="2800" dirty="0" err="1"/>
              <a:t>установените</a:t>
            </a:r>
            <a:r>
              <a:rPr lang="ru-RU" sz="2800" dirty="0"/>
              <a:t> правила и </a:t>
            </a:r>
            <a:r>
              <a:rPr lang="ru-RU" sz="2800" dirty="0" err="1"/>
              <a:t>норми</a:t>
            </a:r>
            <a:r>
              <a:rPr lang="ru-RU" sz="2800" dirty="0"/>
              <a:t> на </a:t>
            </a:r>
            <a:r>
              <a:rPr lang="ru-RU" sz="2800" dirty="0" err="1"/>
              <a:t>пожарна</a:t>
            </a:r>
            <a:r>
              <a:rPr lang="ru-RU" sz="2800" dirty="0"/>
              <a:t> </a:t>
            </a:r>
            <a:r>
              <a:rPr lang="ru-RU" sz="2800" dirty="0" err="1"/>
              <a:t>безопасност</a:t>
            </a:r>
            <a:r>
              <a:rPr lang="ru-RU" sz="2800" dirty="0"/>
              <a:t>. </a:t>
            </a:r>
          </a:p>
          <a:p>
            <a:br>
              <a:rPr lang="ru-RU" sz="2800" dirty="0"/>
            </a:br>
            <a:r>
              <a:rPr lang="ru-RU" sz="2800" dirty="0"/>
              <a:t>- Да се </a:t>
            </a:r>
            <a:r>
              <a:rPr lang="ru-RU" sz="2800" dirty="0" err="1"/>
              <a:t>спазват</a:t>
            </a:r>
            <a:r>
              <a:rPr lang="ru-RU" sz="2800" dirty="0"/>
              <a:t> </a:t>
            </a:r>
            <a:r>
              <a:rPr lang="ru-RU" sz="2800" dirty="0" err="1"/>
              <a:t>поставените</a:t>
            </a:r>
            <a:r>
              <a:rPr lang="ru-RU" sz="2800" dirty="0"/>
              <a:t> </a:t>
            </a:r>
            <a:r>
              <a:rPr lang="ru-RU" sz="2800" dirty="0" err="1"/>
              <a:t>предупредителни</a:t>
            </a:r>
            <a:r>
              <a:rPr lang="ru-RU" sz="2800" dirty="0"/>
              <a:t> и </a:t>
            </a:r>
            <a:r>
              <a:rPr lang="ru-RU" sz="2800" dirty="0" err="1"/>
              <a:t>забранителни</a:t>
            </a:r>
            <a:r>
              <a:rPr lang="ru-RU" sz="2800" dirty="0"/>
              <a:t> </a:t>
            </a:r>
            <a:r>
              <a:rPr lang="ru-RU" sz="2800" dirty="0" err="1"/>
              <a:t>знаци</a:t>
            </a:r>
            <a:r>
              <a:rPr lang="ru-RU" sz="2800" dirty="0"/>
              <a:t> </a:t>
            </a:r>
            <a:r>
              <a:rPr lang="ru-RU" sz="2800" dirty="0" err="1"/>
              <a:t>покрай</a:t>
            </a:r>
            <a:r>
              <a:rPr lang="ru-RU" sz="2800" dirty="0"/>
              <a:t> </a:t>
            </a:r>
            <a:r>
              <a:rPr lang="ru-RU" sz="2800" dirty="0" err="1"/>
              <a:t>посевите</a:t>
            </a:r>
            <a:r>
              <a:rPr lang="ru-RU" sz="2800" dirty="0"/>
              <a:t>;</a:t>
            </a:r>
            <a:br>
              <a:rPr lang="ru-RU" sz="2800" dirty="0"/>
            </a:br>
            <a:br>
              <a:rPr lang="ru-RU" sz="2800" dirty="0"/>
            </a:br>
            <a:endParaRPr lang="bg-BG" sz="2800" dirty="0"/>
          </a:p>
          <a:p>
            <a:endParaRPr lang="bg-BG" sz="2800" dirty="0"/>
          </a:p>
        </p:txBody>
      </p:sp>
      <p:pic>
        <p:nvPicPr>
          <p:cNvPr id="4" name="Картина 3">
            <a:extLst>
              <a:ext uri="{FF2B5EF4-FFF2-40B4-BE49-F238E27FC236}">
                <a16:creationId xmlns:a16="http://schemas.microsoft.com/office/drawing/2014/main" id="{5FD20B76-E426-89CA-3E3F-679BC7DDB72D}"/>
              </a:ext>
            </a:extLst>
          </p:cNvPr>
          <p:cNvPicPr>
            <a:picLocks noChangeAspect="1"/>
          </p:cNvPicPr>
          <p:nvPr/>
        </p:nvPicPr>
        <p:blipFill>
          <a:blip r:embed="rId4"/>
          <a:stretch>
            <a:fillRect/>
          </a:stretch>
        </p:blipFill>
        <p:spPr>
          <a:xfrm>
            <a:off x="7190643" y="4539766"/>
            <a:ext cx="4282267" cy="2193729"/>
          </a:xfrm>
          <a:prstGeom prst="rect">
            <a:avLst/>
          </a:prstGeom>
        </p:spPr>
      </p:pic>
    </p:spTree>
    <p:extLst>
      <p:ext uri="{BB962C8B-B14F-4D97-AF65-F5344CB8AC3E}">
        <p14:creationId xmlns:p14="http://schemas.microsoft.com/office/powerpoint/2010/main" val="4619336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srcRect l="27203" t="45238" r="26905" b="36508"/>
          <a:stretch/>
        </p:blipFill>
        <p:spPr>
          <a:xfrm>
            <a:off x="0" y="5632676"/>
            <a:ext cx="4920180" cy="1100819"/>
          </a:xfrm>
          <a:prstGeom prst="rect">
            <a:avLst/>
          </a:prstGeom>
        </p:spPr>
      </p:pic>
      <p:sp>
        <p:nvSpPr>
          <p:cNvPr id="2" name="Текстово поле 1">
            <a:extLst>
              <a:ext uri="{FF2B5EF4-FFF2-40B4-BE49-F238E27FC236}">
                <a16:creationId xmlns:a16="http://schemas.microsoft.com/office/drawing/2014/main" id="{B5BD91EB-DC3A-0A47-EE85-7CD9AE4B797D}"/>
              </a:ext>
            </a:extLst>
          </p:cNvPr>
          <p:cNvSpPr txBox="1"/>
          <p:nvPr/>
        </p:nvSpPr>
        <p:spPr>
          <a:xfrm>
            <a:off x="461682" y="418274"/>
            <a:ext cx="10996148" cy="4832092"/>
          </a:xfrm>
          <a:prstGeom prst="rect">
            <a:avLst/>
          </a:prstGeom>
          <a:solidFill>
            <a:schemeClr val="accent2">
              <a:lumMod val="75000"/>
            </a:schemeClr>
          </a:solidFill>
        </p:spPr>
        <p:txBody>
          <a:bodyPr wrap="square" rtlCol="0">
            <a:spAutoFit/>
          </a:bodyPr>
          <a:lstStyle/>
          <a:p>
            <a:r>
              <a:rPr lang="ru-RU" sz="2800" b="1" dirty="0"/>
              <a:t>ОБЩИ ПРАВИЛА ЗА НЕДОПУСКАНЕ НА ПОЖАРИ В ЗЕМЕДЕЛСКИ МАСИВИ:</a:t>
            </a:r>
            <a:br>
              <a:rPr lang="ru-RU" sz="2800" b="1" dirty="0"/>
            </a:br>
            <a:br>
              <a:rPr lang="ru-RU" sz="2800" dirty="0"/>
            </a:br>
            <a:r>
              <a:rPr lang="ru-RU" sz="2800" dirty="0"/>
              <a:t>- </a:t>
            </a:r>
            <a:r>
              <a:rPr lang="ru-RU" sz="2800" dirty="0" err="1"/>
              <a:t>Сигнализирайте</a:t>
            </a:r>
            <a:r>
              <a:rPr lang="ru-RU" sz="2800" dirty="0"/>
              <a:t> </a:t>
            </a:r>
            <a:r>
              <a:rPr lang="ru-RU" sz="2800" dirty="0" err="1"/>
              <a:t>съответните</a:t>
            </a:r>
            <a:r>
              <a:rPr lang="ru-RU" sz="2800" dirty="0"/>
              <a:t> </a:t>
            </a:r>
            <a:r>
              <a:rPr lang="ru-RU" sz="2800" dirty="0" err="1"/>
              <a:t>държавни</a:t>
            </a:r>
            <a:r>
              <a:rPr lang="ru-RU" sz="2800" dirty="0"/>
              <a:t> </a:t>
            </a:r>
            <a:r>
              <a:rPr lang="ru-RU" sz="2800" dirty="0" err="1"/>
              <a:t>органи</a:t>
            </a:r>
            <a:r>
              <a:rPr lang="ru-RU" sz="2800" dirty="0"/>
              <a:t> при нарушение на </a:t>
            </a:r>
            <a:r>
              <a:rPr lang="ru-RU" sz="2800" dirty="0" err="1"/>
              <a:t>правилата</a:t>
            </a:r>
            <a:r>
              <a:rPr lang="ru-RU" sz="2800" dirty="0"/>
              <a:t> за </a:t>
            </a:r>
            <a:r>
              <a:rPr lang="ru-RU" sz="2800" dirty="0" err="1"/>
              <a:t>пожарна</a:t>
            </a:r>
            <a:r>
              <a:rPr lang="ru-RU" sz="2800" dirty="0"/>
              <a:t> </a:t>
            </a:r>
            <a:r>
              <a:rPr lang="ru-RU" sz="2800" dirty="0" err="1"/>
              <a:t>безопасност</a:t>
            </a:r>
            <a:r>
              <a:rPr lang="ru-RU" sz="2800" dirty="0"/>
              <a:t> от </a:t>
            </a:r>
            <a:r>
              <a:rPr lang="ru-RU" sz="2800" dirty="0" err="1"/>
              <a:t>граждани</a:t>
            </a:r>
            <a:r>
              <a:rPr lang="ru-RU" sz="2800" dirty="0"/>
              <a:t> и лица от ведомства и организации, </a:t>
            </a:r>
            <a:r>
              <a:rPr lang="ru-RU" sz="2800" dirty="0" err="1"/>
              <a:t>работещи</a:t>
            </a:r>
            <a:r>
              <a:rPr lang="ru-RU" sz="2800" dirty="0"/>
              <a:t> в </a:t>
            </a:r>
            <a:r>
              <a:rPr lang="ru-RU" sz="2800" dirty="0" err="1"/>
              <a:t>близост</a:t>
            </a:r>
            <a:r>
              <a:rPr lang="ru-RU" sz="2800" dirty="0"/>
              <a:t> до </a:t>
            </a:r>
            <a:r>
              <a:rPr lang="ru-RU" sz="2800" dirty="0" err="1"/>
              <a:t>посеви</a:t>
            </a:r>
            <a:r>
              <a:rPr lang="ru-RU" sz="2800" dirty="0"/>
              <a:t>, площадки за </a:t>
            </a:r>
            <a:r>
              <a:rPr lang="ru-RU" sz="2800" dirty="0" err="1"/>
              <a:t>съхранение</a:t>
            </a:r>
            <a:r>
              <a:rPr lang="ru-RU" sz="2800" dirty="0"/>
              <a:t> на </a:t>
            </a:r>
            <a:r>
              <a:rPr lang="ru-RU" sz="2800" dirty="0" err="1"/>
              <a:t>зърно</a:t>
            </a:r>
            <a:r>
              <a:rPr lang="ru-RU" sz="2800" dirty="0"/>
              <a:t> и </a:t>
            </a:r>
            <a:r>
              <a:rPr lang="ru-RU" sz="2800" dirty="0" err="1"/>
              <a:t>складове</a:t>
            </a:r>
            <a:r>
              <a:rPr lang="ru-RU" sz="2800" dirty="0"/>
              <a:t> за фураж;</a:t>
            </a:r>
          </a:p>
          <a:p>
            <a:br>
              <a:rPr lang="ru-RU" sz="2800" dirty="0"/>
            </a:br>
            <a:r>
              <a:rPr lang="ru-RU" sz="2800" dirty="0"/>
              <a:t>- Абсолютно е ЗАБРАНЕНО </a:t>
            </a:r>
            <a:r>
              <a:rPr lang="ru-RU" sz="2800" dirty="0" err="1"/>
              <a:t>паленето</a:t>
            </a:r>
            <a:r>
              <a:rPr lang="ru-RU" sz="2800" dirty="0"/>
              <a:t> на </a:t>
            </a:r>
            <a:r>
              <a:rPr lang="ru-RU" sz="2800" dirty="0" err="1"/>
              <a:t>стърнища</a:t>
            </a:r>
            <a:r>
              <a:rPr lang="ru-RU" sz="2800" dirty="0"/>
              <a:t> след </a:t>
            </a:r>
            <a:r>
              <a:rPr lang="ru-RU" sz="2800" dirty="0" err="1"/>
              <a:t>прибиране</a:t>
            </a:r>
            <a:r>
              <a:rPr lang="ru-RU" sz="2800" dirty="0"/>
              <a:t> на </a:t>
            </a:r>
            <a:r>
              <a:rPr lang="ru-RU" sz="2800" dirty="0" err="1"/>
              <a:t>реколтата</a:t>
            </a:r>
            <a:r>
              <a:rPr lang="ru-RU" sz="2800" dirty="0"/>
              <a:t>;</a:t>
            </a:r>
            <a:endParaRPr lang="bg-BG" sz="2800" dirty="0"/>
          </a:p>
          <a:p>
            <a:endParaRPr lang="bg-BG" sz="2800" dirty="0"/>
          </a:p>
        </p:txBody>
      </p:sp>
    </p:spTree>
    <p:extLst>
      <p:ext uri="{BB962C8B-B14F-4D97-AF65-F5344CB8AC3E}">
        <p14:creationId xmlns:p14="http://schemas.microsoft.com/office/powerpoint/2010/main" val="2588994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48071" y="390617"/>
            <a:ext cx="10475650" cy="5175682"/>
          </a:xfrm>
        </p:spPr>
        <p:txBody>
          <a:bodyPr>
            <a:noAutofit/>
          </a:bodyPr>
          <a:lstStyle/>
          <a:p>
            <a:r>
              <a:rPr lang="ru-RU" sz="2800" dirty="0" err="1">
                <a:solidFill>
                  <a:schemeClr val="accent2">
                    <a:lumMod val="75000"/>
                  </a:schemeClr>
                </a:solidFill>
              </a:rPr>
              <a:t>Практиката</a:t>
            </a:r>
            <a:r>
              <a:rPr lang="ru-RU" sz="2800" dirty="0">
                <a:solidFill>
                  <a:schemeClr val="accent2">
                    <a:lumMod val="75000"/>
                  </a:schemeClr>
                </a:solidFill>
              </a:rPr>
              <a:t> </a:t>
            </a:r>
            <a:r>
              <a:rPr lang="ru-RU" sz="2800" dirty="0" err="1">
                <a:solidFill>
                  <a:schemeClr val="accent2">
                    <a:lumMod val="75000"/>
                  </a:schemeClr>
                </a:solidFill>
              </a:rPr>
              <a:t>показва</a:t>
            </a:r>
            <a:r>
              <a:rPr lang="ru-RU" sz="2800" dirty="0">
                <a:solidFill>
                  <a:schemeClr val="accent2">
                    <a:lumMod val="75000"/>
                  </a:schemeClr>
                </a:solidFill>
              </a:rPr>
              <a:t>, че при </a:t>
            </a:r>
            <a:r>
              <a:rPr lang="ru-RU" sz="2800" dirty="0" err="1">
                <a:solidFill>
                  <a:schemeClr val="accent2">
                    <a:lumMod val="75000"/>
                  </a:schemeClr>
                </a:solidFill>
              </a:rPr>
              <a:t>почистване</a:t>
            </a:r>
            <a:r>
              <a:rPr lang="ru-RU" sz="2800" dirty="0">
                <a:solidFill>
                  <a:schemeClr val="accent2">
                    <a:lumMod val="75000"/>
                  </a:schemeClr>
                </a:solidFill>
              </a:rPr>
              <a:t> на </a:t>
            </a:r>
            <a:r>
              <a:rPr lang="ru-RU" sz="2800" dirty="0" err="1">
                <a:solidFill>
                  <a:schemeClr val="accent2">
                    <a:lumMod val="75000"/>
                  </a:schemeClr>
                </a:solidFill>
              </a:rPr>
              <a:t>градини</a:t>
            </a:r>
            <a:r>
              <a:rPr lang="ru-RU" sz="2800" dirty="0">
                <a:solidFill>
                  <a:schemeClr val="accent2">
                    <a:lumMod val="75000"/>
                  </a:schemeClr>
                </a:solidFill>
              </a:rPr>
              <a:t>, </a:t>
            </a:r>
            <a:r>
              <a:rPr lang="ru-RU" sz="2800" dirty="0" err="1">
                <a:solidFill>
                  <a:schemeClr val="accent2">
                    <a:lumMod val="75000"/>
                  </a:schemeClr>
                </a:solidFill>
              </a:rPr>
              <a:t>лозя</a:t>
            </a:r>
            <a:r>
              <a:rPr lang="ru-RU" sz="2800" dirty="0">
                <a:solidFill>
                  <a:schemeClr val="accent2">
                    <a:lumMod val="75000"/>
                  </a:schemeClr>
                </a:solidFill>
              </a:rPr>
              <a:t> или </a:t>
            </a:r>
            <a:r>
              <a:rPr lang="ru-RU" sz="2800" dirty="0" err="1">
                <a:solidFill>
                  <a:schemeClr val="accent2">
                    <a:lumMod val="75000"/>
                  </a:schemeClr>
                </a:solidFill>
              </a:rPr>
              <a:t>земеделски</a:t>
            </a:r>
            <a:r>
              <a:rPr lang="ru-RU" sz="2800" dirty="0">
                <a:solidFill>
                  <a:schemeClr val="accent2">
                    <a:lumMod val="75000"/>
                  </a:schemeClr>
                </a:solidFill>
              </a:rPr>
              <a:t> </a:t>
            </a:r>
            <a:r>
              <a:rPr lang="ru-RU" sz="2800" dirty="0" err="1">
                <a:solidFill>
                  <a:schemeClr val="accent2">
                    <a:lumMod val="75000"/>
                  </a:schemeClr>
                </a:solidFill>
              </a:rPr>
              <a:t>терени</a:t>
            </a:r>
            <a:r>
              <a:rPr lang="ru-RU" sz="2800" dirty="0">
                <a:solidFill>
                  <a:schemeClr val="accent2">
                    <a:lumMod val="75000"/>
                  </a:schemeClr>
                </a:solidFill>
              </a:rPr>
              <a:t> </a:t>
            </a:r>
            <a:r>
              <a:rPr lang="ru-RU" sz="2800" dirty="0" err="1">
                <a:solidFill>
                  <a:schemeClr val="accent2">
                    <a:lumMod val="75000"/>
                  </a:schemeClr>
                </a:solidFill>
              </a:rPr>
              <a:t>сухата</a:t>
            </a:r>
            <a:r>
              <a:rPr lang="ru-RU" sz="2800" dirty="0">
                <a:solidFill>
                  <a:schemeClr val="accent2">
                    <a:lumMod val="75000"/>
                  </a:schemeClr>
                </a:solidFill>
              </a:rPr>
              <a:t> </a:t>
            </a:r>
            <a:r>
              <a:rPr lang="ru-RU" sz="2800" dirty="0" err="1">
                <a:solidFill>
                  <a:schemeClr val="accent2">
                    <a:lumMod val="75000"/>
                  </a:schemeClr>
                </a:solidFill>
              </a:rPr>
              <a:t>растителност</a:t>
            </a:r>
            <a:r>
              <a:rPr lang="ru-RU" sz="2800" dirty="0">
                <a:solidFill>
                  <a:schemeClr val="accent2">
                    <a:lumMod val="75000"/>
                  </a:schemeClr>
                </a:solidFill>
              </a:rPr>
              <a:t> се пали, без да се </a:t>
            </a:r>
            <a:r>
              <a:rPr lang="ru-RU" sz="2800" dirty="0" err="1">
                <a:solidFill>
                  <a:schemeClr val="accent2">
                    <a:lumMod val="75000"/>
                  </a:schemeClr>
                </a:solidFill>
              </a:rPr>
              <a:t>спазват</a:t>
            </a:r>
            <a:r>
              <a:rPr lang="ru-RU" sz="2800" dirty="0">
                <a:solidFill>
                  <a:schemeClr val="accent2">
                    <a:lumMod val="75000"/>
                  </a:schemeClr>
                </a:solidFill>
              </a:rPr>
              <a:t> </a:t>
            </a:r>
            <a:r>
              <a:rPr lang="ru-RU" sz="2800" dirty="0" err="1">
                <a:solidFill>
                  <a:schemeClr val="accent2">
                    <a:lumMod val="75000"/>
                  </a:schemeClr>
                </a:solidFill>
              </a:rPr>
              <a:t>необходимите</a:t>
            </a:r>
            <a:r>
              <a:rPr lang="ru-RU" sz="2800" dirty="0">
                <a:solidFill>
                  <a:schemeClr val="accent2">
                    <a:lumMod val="75000"/>
                  </a:schemeClr>
                </a:solidFill>
              </a:rPr>
              <a:t> мерки за </a:t>
            </a:r>
            <a:r>
              <a:rPr lang="ru-RU" sz="2800" dirty="0" err="1">
                <a:solidFill>
                  <a:schemeClr val="accent2">
                    <a:lumMod val="75000"/>
                  </a:schemeClr>
                </a:solidFill>
              </a:rPr>
              <a:t>пожарна</a:t>
            </a:r>
            <a:r>
              <a:rPr lang="ru-RU" sz="2800" dirty="0">
                <a:solidFill>
                  <a:schemeClr val="accent2">
                    <a:lumMod val="75000"/>
                  </a:schemeClr>
                </a:solidFill>
              </a:rPr>
              <a:t> </a:t>
            </a:r>
            <a:r>
              <a:rPr lang="ru-RU" sz="2800" dirty="0" err="1">
                <a:solidFill>
                  <a:schemeClr val="accent2">
                    <a:lumMod val="75000"/>
                  </a:schemeClr>
                </a:solidFill>
              </a:rPr>
              <a:t>безопасност</a:t>
            </a:r>
            <a:r>
              <a:rPr lang="ru-RU" sz="2800" dirty="0">
                <a:solidFill>
                  <a:schemeClr val="accent2">
                    <a:lumMod val="75000"/>
                  </a:schemeClr>
                </a:solidFill>
              </a:rPr>
              <a:t>. </a:t>
            </a:r>
            <a:r>
              <a:rPr lang="ru-RU" sz="2800" dirty="0" err="1">
                <a:solidFill>
                  <a:schemeClr val="accent2">
                    <a:lumMod val="75000"/>
                  </a:schemeClr>
                </a:solidFill>
              </a:rPr>
              <a:t>Така</a:t>
            </a:r>
            <a:r>
              <a:rPr lang="ru-RU" sz="2800" dirty="0">
                <a:solidFill>
                  <a:schemeClr val="accent2">
                    <a:lumMod val="75000"/>
                  </a:schemeClr>
                </a:solidFill>
              </a:rPr>
              <a:t> </a:t>
            </a:r>
            <a:r>
              <a:rPr lang="ru-RU" sz="2800" dirty="0" err="1">
                <a:solidFill>
                  <a:schemeClr val="accent2">
                    <a:lumMod val="75000"/>
                  </a:schemeClr>
                </a:solidFill>
              </a:rPr>
              <a:t>пламъците</a:t>
            </a:r>
            <a:r>
              <a:rPr lang="ru-RU" sz="2800" dirty="0">
                <a:solidFill>
                  <a:schemeClr val="accent2">
                    <a:lumMod val="75000"/>
                  </a:schemeClr>
                </a:solidFill>
              </a:rPr>
              <a:t> </a:t>
            </a:r>
            <a:r>
              <a:rPr lang="ru-RU" sz="2800" dirty="0" err="1">
                <a:solidFill>
                  <a:schemeClr val="accent2">
                    <a:lumMod val="75000"/>
                  </a:schemeClr>
                </a:solidFill>
              </a:rPr>
              <a:t>могат</a:t>
            </a:r>
            <a:r>
              <a:rPr lang="ru-RU" sz="2800" dirty="0">
                <a:solidFill>
                  <a:schemeClr val="accent2">
                    <a:lumMod val="75000"/>
                  </a:schemeClr>
                </a:solidFill>
              </a:rPr>
              <a:t> да </a:t>
            </a:r>
            <a:r>
              <a:rPr lang="ru-RU" sz="2800" dirty="0" err="1">
                <a:solidFill>
                  <a:schemeClr val="accent2">
                    <a:lumMod val="75000"/>
                  </a:schemeClr>
                </a:solidFill>
              </a:rPr>
              <a:t>засегнат</a:t>
            </a:r>
            <a:r>
              <a:rPr lang="ru-RU" sz="2800" dirty="0">
                <a:solidFill>
                  <a:schemeClr val="accent2">
                    <a:lumMod val="75000"/>
                  </a:schemeClr>
                </a:solidFill>
              </a:rPr>
              <a:t> </a:t>
            </a:r>
            <a:r>
              <a:rPr lang="ru-RU" sz="2800" dirty="0" err="1">
                <a:solidFill>
                  <a:schemeClr val="accent2">
                    <a:lumMod val="75000"/>
                  </a:schemeClr>
                </a:solidFill>
              </a:rPr>
              <a:t>както</a:t>
            </a:r>
            <a:r>
              <a:rPr lang="ru-RU" sz="2800" dirty="0">
                <a:solidFill>
                  <a:schemeClr val="accent2">
                    <a:lumMod val="75000"/>
                  </a:schemeClr>
                </a:solidFill>
              </a:rPr>
              <a:t> </a:t>
            </a:r>
            <a:r>
              <a:rPr lang="ru-RU" sz="2800" dirty="0" err="1">
                <a:solidFill>
                  <a:schemeClr val="accent2">
                    <a:lumMod val="75000"/>
                  </a:schemeClr>
                </a:solidFill>
              </a:rPr>
              <a:t>земеделски</a:t>
            </a:r>
            <a:r>
              <a:rPr lang="ru-RU" sz="2800" dirty="0">
                <a:solidFill>
                  <a:schemeClr val="accent2">
                    <a:lumMod val="75000"/>
                  </a:schemeClr>
                </a:solidFill>
              </a:rPr>
              <a:t> или </a:t>
            </a:r>
            <a:r>
              <a:rPr lang="ru-RU" sz="2800" dirty="0" err="1">
                <a:solidFill>
                  <a:schemeClr val="accent2">
                    <a:lumMod val="75000"/>
                  </a:schemeClr>
                </a:solidFill>
              </a:rPr>
              <a:t>горски</a:t>
            </a:r>
            <a:r>
              <a:rPr lang="ru-RU" sz="2800" dirty="0">
                <a:solidFill>
                  <a:schemeClr val="accent2">
                    <a:lumMod val="75000"/>
                  </a:schemeClr>
                </a:solidFill>
              </a:rPr>
              <a:t> насаждения и </a:t>
            </a:r>
            <a:r>
              <a:rPr lang="ru-RU" sz="2800" dirty="0" err="1">
                <a:solidFill>
                  <a:schemeClr val="accent2">
                    <a:lumMod val="75000"/>
                  </a:schemeClr>
                </a:solidFill>
              </a:rPr>
              <a:t>прилежащи</a:t>
            </a:r>
            <a:r>
              <a:rPr lang="ru-RU" sz="2800" dirty="0">
                <a:solidFill>
                  <a:schemeClr val="accent2">
                    <a:lumMod val="75000"/>
                  </a:schemeClr>
                </a:solidFill>
              </a:rPr>
              <a:t> </a:t>
            </a:r>
            <a:r>
              <a:rPr lang="ru-RU" sz="2800" dirty="0" err="1">
                <a:solidFill>
                  <a:schemeClr val="accent2">
                    <a:lumMod val="75000"/>
                  </a:schemeClr>
                </a:solidFill>
              </a:rPr>
              <a:t>сгради</a:t>
            </a:r>
            <a:r>
              <a:rPr lang="ru-RU" sz="2800" dirty="0">
                <a:solidFill>
                  <a:schemeClr val="accent2">
                    <a:lumMod val="75000"/>
                  </a:schemeClr>
                </a:solidFill>
              </a:rPr>
              <a:t>, </a:t>
            </a:r>
            <a:r>
              <a:rPr lang="ru-RU" sz="2800" dirty="0" err="1">
                <a:solidFill>
                  <a:schemeClr val="accent2">
                    <a:lumMod val="75000"/>
                  </a:schemeClr>
                </a:solidFill>
              </a:rPr>
              <a:t>така</a:t>
            </a:r>
            <a:r>
              <a:rPr lang="ru-RU" sz="2800" dirty="0">
                <a:solidFill>
                  <a:schemeClr val="accent2">
                    <a:lumMod val="75000"/>
                  </a:schemeClr>
                </a:solidFill>
              </a:rPr>
              <a:t> и да </a:t>
            </a:r>
            <a:r>
              <a:rPr lang="ru-RU" sz="2800" dirty="0" err="1">
                <a:solidFill>
                  <a:schemeClr val="accent2">
                    <a:lumMod val="75000"/>
                  </a:schemeClr>
                </a:solidFill>
              </a:rPr>
              <a:t>застрашат</a:t>
            </a:r>
            <a:r>
              <a:rPr lang="ru-RU" sz="2800" dirty="0">
                <a:solidFill>
                  <a:schemeClr val="accent2">
                    <a:lumMod val="75000"/>
                  </a:schemeClr>
                </a:solidFill>
              </a:rPr>
              <a:t> </a:t>
            </a:r>
            <a:r>
              <a:rPr lang="ru-RU" sz="2800" dirty="0" err="1">
                <a:solidFill>
                  <a:schemeClr val="accent2">
                    <a:lumMod val="75000"/>
                  </a:schemeClr>
                </a:solidFill>
              </a:rPr>
              <a:t>човешки</a:t>
            </a:r>
            <a:r>
              <a:rPr lang="ru-RU" sz="2800" dirty="0">
                <a:solidFill>
                  <a:schemeClr val="accent2">
                    <a:lumMod val="75000"/>
                  </a:schemeClr>
                </a:solidFill>
              </a:rPr>
              <a:t> живот. </a:t>
            </a:r>
            <a:br>
              <a:rPr lang="ru-RU" sz="2800" dirty="0">
                <a:solidFill>
                  <a:schemeClr val="accent2">
                    <a:lumMod val="75000"/>
                  </a:schemeClr>
                </a:solidFill>
              </a:rPr>
            </a:br>
            <a:r>
              <a:rPr lang="ru-RU" sz="2800" dirty="0" err="1">
                <a:solidFill>
                  <a:schemeClr val="accent2">
                    <a:lumMod val="75000"/>
                  </a:schemeClr>
                </a:solidFill>
              </a:rPr>
              <a:t>Инцидентите</a:t>
            </a:r>
            <a:r>
              <a:rPr lang="ru-RU" sz="2800" dirty="0">
                <a:solidFill>
                  <a:schemeClr val="accent2">
                    <a:lumMod val="75000"/>
                  </a:schemeClr>
                </a:solidFill>
              </a:rPr>
              <a:t> </a:t>
            </a:r>
            <a:r>
              <a:rPr lang="ru-RU" sz="2800" dirty="0" err="1">
                <a:solidFill>
                  <a:schemeClr val="accent2">
                    <a:lumMod val="75000"/>
                  </a:schemeClr>
                </a:solidFill>
              </a:rPr>
              <a:t>нанасят</a:t>
            </a:r>
            <a:r>
              <a:rPr lang="ru-RU" sz="2800" dirty="0">
                <a:solidFill>
                  <a:schemeClr val="accent2">
                    <a:lumMod val="75000"/>
                  </a:schemeClr>
                </a:solidFill>
              </a:rPr>
              <a:t> </a:t>
            </a:r>
            <a:r>
              <a:rPr lang="ru-RU" sz="2800" dirty="0" err="1">
                <a:solidFill>
                  <a:schemeClr val="accent2">
                    <a:lumMod val="75000"/>
                  </a:schemeClr>
                </a:solidFill>
              </a:rPr>
              <a:t>материални</a:t>
            </a:r>
            <a:r>
              <a:rPr lang="ru-RU" sz="2800" dirty="0">
                <a:solidFill>
                  <a:schemeClr val="accent2">
                    <a:lumMod val="75000"/>
                  </a:schemeClr>
                </a:solidFill>
              </a:rPr>
              <a:t> и </a:t>
            </a:r>
            <a:r>
              <a:rPr lang="ru-RU" sz="2800" dirty="0" err="1">
                <a:solidFill>
                  <a:schemeClr val="accent2">
                    <a:lumMod val="75000"/>
                  </a:schemeClr>
                </a:solidFill>
              </a:rPr>
              <a:t>екологични</a:t>
            </a:r>
            <a:r>
              <a:rPr lang="ru-RU" sz="2800" dirty="0">
                <a:solidFill>
                  <a:schemeClr val="accent2">
                    <a:lumMod val="75000"/>
                  </a:schemeClr>
                </a:solidFill>
              </a:rPr>
              <a:t> </a:t>
            </a:r>
            <a:r>
              <a:rPr lang="ru-RU" sz="2800" dirty="0" err="1">
                <a:solidFill>
                  <a:schemeClr val="accent2">
                    <a:lumMod val="75000"/>
                  </a:schemeClr>
                </a:solidFill>
              </a:rPr>
              <a:t>щети</a:t>
            </a:r>
            <a:r>
              <a:rPr lang="ru-RU" sz="2800" dirty="0">
                <a:solidFill>
                  <a:schemeClr val="accent2">
                    <a:lumMod val="75000"/>
                  </a:schemeClr>
                </a:solidFill>
              </a:rPr>
              <a:t> и в </a:t>
            </a:r>
            <a:r>
              <a:rPr lang="ru-RU" sz="2800" dirty="0" err="1">
                <a:solidFill>
                  <a:schemeClr val="accent2">
                    <a:lumMod val="75000"/>
                  </a:schemeClr>
                </a:solidFill>
              </a:rPr>
              <a:t>повечето</a:t>
            </a:r>
            <a:r>
              <a:rPr lang="ru-RU" sz="2800" dirty="0">
                <a:solidFill>
                  <a:schemeClr val="accent2">
                    <a:lumMod val="75000"/>
                  </a:schemeClr>
                </a:solidFill>
              </a:rPr>
              <a:t> случаи </a:t>
            </a:r>
            <a:r>
              <a:rPr lang="ru-RU" sz="2800" dirty="0" err="1">
                <a:solidFill>
                  <a:schemeClr val="accent2">
                    <a:lumMod val="75000"/>
                  </a:schemeClr>
                </a:solidFill>
              </a:rPr>
              <a:t>са</a:t>
            </a:r>
            <a:r>
              <a:rPr lang="ru-RU" sz="2800" dirty="0">
                <a:solidFill>
                  <a:schemeClr val="accent2">
                    <a:lumMod val="75000"/>
                  </a:schemeClr>
                </a:solidFill>
              </a:rPr>
              <a:t> </a:t>
            </a:r>
            <a:r>
              <a:rPr lang="ru-RU" sz="2800" dirty="0" err="1">
                <a:solidFill>
                  <a:schemeClr val="accent2">
                    <a:lumMod val="75000"/>
                  </a:schemeClr>
                </a:solidFill>
              </a:rPr>
              <a:t>свързани</a:t>
            </a:r>
            <a:r>
              <a:rPr lang="ru-RU" sz="2800" dirty="0">
                <a:solidFill>
                  <a:schemeClr val="accent2">
                    <a:lumMod val="75000"/>
                  </a:schemeClr>
                </a:solidFill>
              </a:rPr>
              <a:t> с </a:t>
            </a:r>
            <a:r>
              <a:rPr lang="ru-RU" sz="2800" dirty="0" err="1">
                <a:solidFill>
                  <a:schemeClr val="accent2">
                    <a:lumMod val="75000"/>
                  </a:schemeClr>
                </a:solidFill>
              </a:rPr>
              <a:t>немалък</a:t>
            </a:r>
            <a:r>
              <a:rPr lang="ru-RU" sz="2800" dirty="0">
                <a:solidFill>
                  <a:schemeClr val="accent2">
                    <a:lumMod val="75000"/>
                  </a:schemeClr>
                </a:solidFill>
              </a:rPr>
              <a:t> </a:t>
            </a:r>
            <a:r>
              <a:rPr lang="ru-RU" sz="2800" dirty="0" err="1">
                <a:solidFill>
                  <a:schemeClr val="accent2">
                    <a:lumMod val="75000"/>
                  </a:schemeClr>
                </a:solidFill>
              </a:rPr>
              <a:t>разход</a:t>
            </a:r>
            <a:r>
              <a:rPr lang="ru-RU" sz="2800" dirty="0">
                <a:solidFill>
                  <a:schemeClr val="accent2">
                    <a:lumMod val="75000"/>
                  </a:schemeClr>
                </a:solidFill>
              </a:rPr>
              <a:t> на ресурс. </a:t>
            </a:r>
            <a:br>
              <a:rPr lang="ru-RU" sz="2800" dirty="0">
                <a:solidFill>
                  <a:schemeClr val="accent2">
                    <a:lumMod val="75000"/>
                  </a:schemeClr>
                </a:solidFill>
              </a:rPr>
            </a:br>
            <a:r>
              <a:rPr lang="ru-RU" sz="2800" dirty="0">
                <a:solidFill>
                  <a:schemeClr val="accent2">
                    <a:lumMod val="75000"/>
                  </a:schemeClr>
                </a:solidFill>
              </a:rPr>
              <a:t>За да се </a:t>
            </a:r>
            <a:r>
              <a:rPr lang="ru-RU" sz="2800" dirty="0" err="1">
                <a:solidFill>
                  <a:schemeClr val="accent2">
                    <a:lumMod val="75000"/>
                  </a:schemeClr>
                </a:solidFill>
              </a:rPr>
              <a:t>избегнат</a:t>
            </a:r>
            <a:r>
              <a:rPr lang="ru-RU" sz="2800" dirty="0">
                <a:solidFill>
                  <a:schemeClr val="accent2">
                    <a:lumMod val="75000"/>
                  </a:schemeClr>
                </a:solidFill>
              </a:rPr>
              <a:t> пожарите, е необходимо при </a:t>
            </a:r>
            <a:r>
              <a:rPr lang="ru-RU" sz="2800" dirty="0" err="1">
                <a:solidFill>
                  <a:schemeClr val="accent2">
                    <a:lumMod val="75000"/>
                  </a:schemeClr>
                </a:solidFill>
              </a:rPr>
              <a:t>извършване</a:t>
            </a:r>
            <a:r>
              <a:rPr lang="ru-RU" sz="2800" dirty="0">
                <a:solidFill>
                  <a:schemeClr val="accent2">
                    <a:lumMod val="75000"/>
                  </a:schemeClr>
                </a:solidFill>
              </a:rPr>
              <a:t> на </a:t>
            </a:r>
            <a:r>
              <a:rPr lang="ru-RU" sz="2800" dirty="0" err="1">
                <a:solidFill>
                  <a:schemeClr val="accent2">
                    <a:lumMod val="75000"/>
                  </a:schemeClr>
                </a:solidFill>
              </a:rPr>
              <a:t>пролетно</a:t>
            </a:r>
            <a:r>
              <a:rPr lang="ru-RU" sz="2800" dirty="0">
                <a:solidFill>
                  <a:schemeClr val="accent2">
                    <a:lumMod val="75000"/>
                  </a:schemeClr>
                </a:solidFill>
              </a:rPr>
              <a:t> </a:t>
            </a:r>
            <a:r>
              <a:rPr lang="ru-RU" sz="2800" dirty="0" err="1">
                <a:solidFill>
                  <a:schemeClr val="accent2">
                    <a:lumMod val="75000"/>
                  </a:schemeClr>
                </a:solidFill>
              </a:rPr>
              <a:t>почистване</a:t>
            </a:r>
            <a:r>
              <a:rPr lang="ru-RU" sz="2800" dirty="0">
                <a:solidFill>
                  <a:schemeClr val="accent2">
                    <a:lumMod val="75000"/>
                  </a:schemeClr>
                </a:solidFill>
              </a:rPr>
              <a:t> да се </a:t>
            </a:r>
            <a:r>
              <a:rPr lang="ru-RU" sz="2800" dirty="0" err="1">
                <a:solidFill>
                  <a:schemeClr val="accent2">
                    <a:lumMod val="75000"/>
                  </a:schemeClr>
                </a:solidFill>
              </a:rPr>
              <a:t>знаят</a:t>
            </a:r>
            <a:r>
              <a:rPr lang="ru-RU" sz="2800" dirty="0">
                <a:solidFill>
                  <a:schemeClr val="accent2">
                    <a:lumMod val="75000"/>
                  </a:schemeClr>
                </a:solidFill>
              </a:rPr>
              <a:t> и </a:t>
            </a:r>
            <a:r>
              <a:rPr lang="ru-RU" sz="2800" dirty="0" err="1">
                <a:solidFill>
                  <a:schemeClr val="accent2">
                    <a:lumMod val="75000"/>
                  </a:schemeClr>
                </a:solidFill>
              </a:rPr>
              <a:t>спазват</a:t>
            </a:r>
            <a:r>
              <a:rPr lang="ru-RU" sz="2800" dirty="0">
                <a:solidFill>
                  <a:schemeClr val="accent2">
                    <a:lumMod val="75000"/>
                  </a:schemeClr>
                </a:solidFill>
              </a:rPr>
              <a:t> </a:t>
            </a:r>
            <a:r>
              <a:rPr lang="ru-RU" sz="2800" dirty="0" err="1">
                <a:solidFill>
                  <a:schemeClr val="accent2">
                    <a:lumMod val="75000"/>
                  </a:schemeClr>
                </a:solidFill>
              </a:rPr>
              <a:t>редица</a:t>
            </a:r>
            <a:r>
              <a:rPr lang="ru-RU" sz="2800" dirty="0">
                <a:solidFill>
                  <a:schemeClr val="accent2">
                    <a:lumMod val="75000"/>
                  </a:schemeClr>
                </a:solidFill>
              </a:rPr>
              <a:t> </a:t>
            </a:r>
            <a:r>
              <a:rPr lang="ru-RU" sz="2800" dirty="0" err="1">
                <a:solidFill>
                  <a:schemeClr val="accent2">
                    <a:lumMod val="75000"/>
                  </a:schemeClr>
                </a:solidFill>
              </a:rPr>
              <a:t>основни</a:t>
            </a:r>
            <a:r>
              <a:rPr lang="ru-RU" sz="2800" dirty="0">
                <a:solidFill>
                  <a:schemeClr val="accent2">
                    <a:lumMod val="75000"/>
                  </a:schemeClr>
                </a:solidFill>
              </a:rPr>
              <a:t> правила.</a:t>
            </a:r>
            <a:br>
              <a:rPr lang="ru-RU" sz="2800" dirty="0">
                <a:solidFill>
                  <a:schemeClr val="accent2">
                    <a:lumMod val="75000"/>
                  </a:schemeClr>
                </a:solidFill>
              </a:rPr>
            </a:br>
            <a:br>
              <a:rPr lang="ru-RU" sz="2800" dirty="0">
                <a:solidFill>
                  <a:schemeClr val="accent2">
                    <a:lumMod val="75000"/>
                  </a:schemeClr>
                </a:solidFill>
              </a:rPr>
            </a:br>
            <a:endParaRPr lang="bg-BG" sz="2800" dirty="0">
              <a:solidFill>
                <a:schemeClr val="accent2">
                  <a:lumMod val="75000"/>
                </a:schemeClr>
              </a:solidFill>
            </a:endParaRPr>
          </a:p>
        </p:txBody>
      </p:sp>
      <p:pic>
        <p:nvPicPr>
          <p:cNvPr id="3" name="Picture 2"/>
          <p:cNvPicPr>
            <a:picLocks noChangeAspect="1"/>
          </p:cNvPicPr>
          <p:nvPr/>
        </p:nvPicPr>
        <p:blipFill>
          <a:blip r:embed="rId3"/>
          <a:srcRect l="27203" t="45238" r="26905" b="36508"/>
          <a:stretch/>
        </p:blipFill>
        <p:spPr>
          <a:xfrm>
            <a:off x="0" y="5632676"/>
            <a:ext cx="4920180" cy="1100819"/>
          </a:xfrm>
          <a:prstGeom prst="rect">
            <a:avLst/>
          </a:prstGeom>
        </p:spPr>
      </p:pic>
    </p:spTree>
    <p:extLst>
      <p:ext uri="{BB962C8B-B14F-4D97-AF65-F5344CB8AC3E}">
        <p14:creationId xmlns:p14="http://schemas.microsoft.com/office/powerpoint/2010/main" val="2382756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6BDBC1F0-D335-DB8B-53A7-A03ED0CA1E26}"/>
              </a:ext>
            </a:extLst>
          </p:cNvPr>
          <p:cNvPicPr>
            <a:picLocks noChangeAspect="1"/>
          </p:cNvPicPr>
          <p:nvPr/>
        </p:nvPicPr>
        <p:blipFill>
          <a:blip r:embed="rId3"/>
          <a:stretch>
            <a:fillRect/>
          </a:stretch>
        </p:blipFill>
        <p:spPr>
          <a:xfrm>
            <a:off x="9096292" y="4614883"/>
            <a:ext cx="1852500" cy="1852500"/>
          </a:xfrm>
          <a:prstGeom prst="rect">
            <a:avLst/>
          </a:prstGeom>
        </p:spPr>
      </p:pic>
      <p:sp>
        <p:nvSpPr>
          <p:cNvPr id="2" name="Title 1"/>
          <p:cNvSpPr>
            <a:spLocks noGrp="1" noEditPoints="1"/>
          </p:cNvSpPr>
          <p:nvPr>
            <p:ph type="title"/>
          </p:nvPr>
        </p:nvSpPr>
        <p:spPr>
          <a:xfrm>
            <a:off x="648071" y="390617"/>
            <a:ext cx="10475650" cy="5175682"/>
          </a:xfrm>
        </p:spPr>
        <p:txBody>
          <a:bodyPr>
            <a:noAutofit/>
          </a:bodyPr>
          <a:lstStyle/>
          <a:p>
            <a:pPr algn="just"/>
            <a:br>
              <a:rPr lang="ru-RU" sz="2800" dirty="0">
                <a:solidFill>
                  <a:schemeClr val="accent2">
                    <a:lumMod val="75000"/>
                  </a:schemeClr>
                </a:solidFill>
              </a:rPr>
            </a:br>
            <a:r>
              <a:rPr lang="ru-RU" sz="2800" dirty="0">
                <a:solidFill>
                  <a:schemeClr val="accent2">
                    <a:lumMod val="75000"/>
                  </a:schemeClr>
                </a:solidFill>
              </a:rPr>
              <a:t>Абсолютно е забранено </a:t>
            </a:r>
            <a:r>
              <a:rPr lang="ru-RU" sz="2800" dirty="0" err="1">
                <a:solidFill>
                  <a:schemeClr val="accent2">
                    <a:lumMod val="75000"/>
                  </a:schemeClr>
                </a:solidFill>
              </a:rPr>
              <a:t>обособяването</a:t>
            </a:r>
            <a:r>
              <a:rPr lang="ru-RU" sz="2800" dirty="0">
                <a:solidFill>
                  <a:schemeClr val="accent2">
                    <a:lumMod val="75000"/>
                  </a:schemeClr>
                </a:solidFill>
              </a:rPr>
              <a:t> на </a:t>
            </a:r>
            <a:r>
              <a:rPr lang="ru-RU" sz="2800" dirty="0" err="1">
                <a:solidFill>
                  <a:schemeClr val="accent2">
                    <a:lumMod val="75000"/>
                  </a:schemeClr>
                </a:solidFill>
              </a:rPr>
              <a:t>нерагламентирани</a:t>
            </a:r>
            <a:r>
              <a:rPr lang="ru-RU" sz="2800" dirty="0">
                <a:solidFill>
                  <a:schemeClr val="accent2">
                    <a:lumMod val="75000"/>
                  </a:schemeClr>
                </a:solidFill>
              </a:rPr>
              <a:t> </a:t>
            </a:r>
            <a:r>
              <a:rPr lang="ru-RU" sz="2800" dirty="0" err="1">
                <a:solidFill>
                  <a:schemeClr val="accent2">
                    <a:lumMod val="75000"/>
                  </a:schemeClr>
                </a:solidFill>
              </a:rPr>
              <a:t>сметища</a:t>
            </a:r>
            <a:r>
              <a:rPr lang="ru-RU" sz="2800" dirty="0">
                <a:solidFill>
                  <a:schemeClr val="accent2">
                    <a:lumMod val="75000"/>
                  </a:schemeClr>
                </a:solidFill>
              </a:rPr>
              <a:t> и </a:t>
            </a:r>
            <a:r>
              <a:rPr lang="ru-RU" sz="2800" dirty="0" err="1">
                <a:solidFill>
                  <a:schemeClr val="accent2">
                    <a:lumMod val="75000"/>
                  </a:schemeClr>
                </a:solidFill>
              </a:rPr>
              <a:t>запалване</a:t>
            </a:r>
            <a:r>
              <a:rPr lang="ru-RU" sz="2800" dirty="0">
                <a:solidFill>
                  <a:schemeClr val="accent2">
                    <a:lumMod val="75000"/>
                  </a:schemeClr>
                </a:solidFill>
              </a:rPr>
              <a:t> на </a:t>
            </a:r>
            <a:r>
              <a:rPr lang="ru-RU" sz="2800" dirty="0" err="1">
                <a:solidFill>
                  <a:schemeClr val="accent2">
                    <a:lumMod val="75000"/>
                  </a:schemeClr>
                </a:solidFill>
              </a:rPr>
              <a:t>горимите</a:t>
            </a:r>
            <a:r>
              <a:rPr lang="ru-RU" sz="2800" dirty="0">
                <a:solidFill>
                  <a:schemeClr val="accent2">
                    <a:lumMod val="75000"/>
                  </a:schemeClr>
                </a:solidFill>
              </a:rPr>
              <a:t> </a:t>
            </a:r>
            <a:r>
              <a:rPr lang="ru-RU" sz="2800" dirty="0" err="1">
                <a:solidFill>
                  <a:schemeClr val="accent2">
                    <a:lumMod val="75000"/>
                  </a:schemeClr>
                </a:solidFill>
              </a:rPr>
              <a:t>отпадъци</a:t>
            </a:r>
            <a:r>
              <a:rPr lang="ru-RU" sz="2800" dirty="0">
                <a:solidFill>
                  <a:schemeClr val="accent2">
                    <a:lumMod val="75000"/>
                  </a:schemeClr>
                </a:solidFill>
              </a:rPr>
              <a:t> в </a:t>
            </a:r>
            <a:r>
              <a:rPr lang="ru-RU" sz="2800" dirty="0" err="1">
                <a:solidFill>
                  <a:schemeClr val="accent2">
                    <a:lumMod val="75000"/>
                  </a:schemeClr>
                </a:solidFill>
              </a:rPr>
              <a:t>тях</a:t>
            </a:r>
            <a:r>
              <a:rPr lang="ru-RU" sz="2800" dirty="0">
                <a:solidFill>
                  <a:schemeClr val="accent2">
                    <a:lumMod val="75000"/>
                  </a:schemeClr>
                </a:solidFill>
              </a:rPr>
              <a:t>. В </a:t>
            </a:r>
            <a:r>
              <a:rPr lang="ru-RU" sz="2800" dirty="0" err="1">
                <a:solidFill>
                  <a:schemeClr val="accent2">
                    <a:lumMod val="75000"/>
                  </a:schemeClr>
                </a:solidFill>
              </a:rPr>
              <a:t>никакъв</a:t>
            </a:r>
            <a:r>
              <a:rPr lang="ru-RU" sz="2800" dirty="0">
                <a:solidFill>
                  <a:schemeClr val="accent2">
                    <a:lumMod val="75000"/>
                  </a:schemeClr>
                </a:solidFill>
              </a:rPr>
              <a:t> случай не </a:t>
            </a:r>
            <a:r>
              <a:rPr lang="ru-RU" sz="2800" dirty="0" err="1">
                <a:solidFill>
                  <a:schemeClr val="accent2">
                    <a:lumMod val="75000"/>
                  </a:schemeClr>
                </a:solidFill>
              </a:rPr>
              <a:t>трябва</a:t>
            </a:r>
            <a:r>
              <a:rPr lang="ru-RU" sz="2800" dirty="0">
                <a:solidFill>
                  <a:schemeClr val="accent2">
                    <a:lumMod val="75000"/>
                  </a:schemeClr>
                </a:solidFill>
              </a:rPr>
              <a:t> да се пали </a:t>
            </a:r>
            <a:r>
              <a:rPr lang="ru-RU" sz="2800" dirty="0" err="1">
                <a:solidFill>
                  <a:schemeClr val="accent2">
                    <a:lumMod val="75000"/>
                  </a:schemeClr>
                </a:solidFill>
              </a:rPr>
              <a:t>огън</a:t>
            </a:r>
            <a:r>
              <a:rPr lang="ru-RU" sz="2800" dirty="0">
                <a:solidFill>
                  <a:schemeClr val="accent2">
                    <a:lumMod val="75000"/>
                  </a:schemeClr>
                </a:solidFill>
              </a:rPr>
              <a:t> в </a:t>
            </a:r>
            <a:r>
              <a:rPr lang="ru-RU" sz="2800" dirty="0" err="1">
                <a:solidFill>
                  <a:schemeClr val="accent2">
                    <a:lumMod val="75000"/>
                  </a:schemeClr>
                </a:solidFill>
              </a:rPr>
              <a:t>близост</a:t>
            </a:r>
            <a:r>
              <a:rPr lang="ru-RU" sz="2800" dirty="0">
                <a:solidFill>
                  <a:schemeClr val="accent2">
                    <a:lumMod val="75000"/>
                  </a:schemeClr>
                </a:solidFill>
              </a:rPr>
              <a:t> до </a:t>
            </a:r>
            <a:r>
              <a:rPr lang="ru-RU" sz="2800" dirty="0" err="1">
                <a:solidFill>
                  <a:schemeClr val="accent2">
                    <a:lumMod val="75000"/>
                  </a:schemeClr>
                </a:solidFill>
              </a:rPr>
              <a:t>стрехите</a:t>
            </a:r>
            <a:r>
              <a:rPr lang="ru-RU" sz="2800" dirty="0">
                <a:solidFill>
                  <a:schemeClr val="accent2">
                    <a:lumMod val="75000"/>
                  </a:schemeClr>
                </a:solidFill>
              </a:rPr>
              <a:t> и под клоните на </a:t>
            </a:r>
            <a:r>
              <a:rPr lang="ru-RU" sz="2800" dirty="0" err="1">
                <a:solidFill>
                  <a:schemeClr val="accent2">
                    <a:lumMod val="75000"/>
                  </a:schemeClr>
                </a:solidFill>
              </a:rPr>
              <a:t>дърветата</a:t>
            </a:r>
            <a:r>
              <a:rPr lang="ru-RU" sz="2800" dirty="0">
                <a:solidFill>
                  <a:schemeClr val="accent2">
                    <a:lumMod val="75000"/>
                  </a:schemeClr>
                </a:solidFill>
              </a:rPr>
              <a:t>, при </a:t>
            </a:r>
            <a:r>
              <a:rPr lang="ru-RU" sz="2800" dirty="0" err="1">
                <a:solidFill>
                  <a:schemeClr val="accent2">
                    <a:lumMod val="75000"/>
                  </a:schemeClr>
                </a:solidFill>
              </a:rPr>
              <a:t>ветровито</a:t>
            </a:r>
            <a:r>
              <a:rPr lang="ru-RU" sz="2800" dirty="0">
                <a:solidFill>
                  <a:schemeClr val="accent2">
                    <a:lumMod val="75000"/>
                  </a:schemeClr>
                </a:solidFill>
              </a:rPr>
              <a:t> </a:t>
            </a:r>
            <a:r>
              <a:rPr lang="ru-RU" sz="2800" dirty="0" err="1">
                <a:solidFill>
                  <a:schemeClr val="accent2">
                    <a:lumMod val="75000"/>
                  </a:schemeClr>
                </a:solidFill>
              </a:rPr>
              <a:t>време</a:t>
            </a:r>
            <a:r>
              <a:rPr lang="ru-RU" sz="2800" dirty="0">
                <a:solidFill>
                  <a:schemeClr val="accent2">
                    <a:lumMod val="75000"/>
                  </a:schemeClr>
                </a:solidFill>
              </a:rPr>
              <a:t> или на </a:t>
            </a:r>
            <a:r>
              <a:rPr lang="ru-RU" sz="2800" dirty="0" err="1">
                <a:solidFill>
                  <a:schemeClr val="accent2">
                    <a:lumMod val="75000"/>
                  </a:schemeClr>
                </a:solidFill>
              </a:rPr>
              <a:t>разстояние</a:t>
            </a:r>
            <a:r>
              <a:rPr lang="ru-RU" sz="2800" dirty="0">
                <a:solidFill>
                  <a:schemeClr val="accent2">
                    <a:lumMod val="75000"/>
                  </a:schemeClr>
                </a:solidFill>
              </a:rPr>
              <a:t> </a:t>
            </a:r>
            <a:r>
              <a:rPr lang="ru-RU" sz="2800" dirty="0" err="1">
                <a:solidFill>
                  <a:schemeClr val="accent2">
                    <a:lumMod val="75000"/>
                  </a:schemeClr>
                </a:solidFill>
              </a:rPr>
              <a:t>по-малко</a:t>
            </a:r>
            <a:r>
              <a:rPr lang="ru-RU" sz="2800" dirty="0">
                <a:solidFill>
                  <a:schemeClr val="accent2">
                    <a:lumMod val="75000"/>
                  </a:schemeClr>
                </a:solidFill>
              </a:rPr>
              <a:t> от 100 м от </a:t>
            </a:r>
            <a:r>
              <a:rPr lang="ru-RU" sz="2800" dirty="0" err="1">
                <a:solidFill>
                  <a:schemeClr val="accent2">
                    <a:lumMod val="75000"/>
                  </a:schemeClr>
                </a:solidFill>
              </a:rPr>
              <a:t>горски</a:t>
            </a:r>
            <a:r>
              <a:rPr lang="ru-RU" sz="2800" dirty="0">
                <a:solidFill>
                  <a:schemeClr val="accent2">
                    <a:lumMod val="75000"/>
                  </a:schemeClr>
                </a:solidFill>
              </a:rPr>
              <a:t> </a:t>
            </a:r>
            <a:r>
              <a:rPr lang="ru-RU" sz="2800" dirty="0" err="1">
                <a:solidFill>
                  <a:schemeClr val="accent2">
                    <a:lumMod val="75000"/>
                  </a:schemeClr>
                </a:solidFill>
              </a:rPr>
              <a:t>масиви</a:t>
            </a:r>
            <a:r>
              <a:rPr lang="ru-RU" sz="2800" dirty="0">
                <a:solidFill>
                  <a:schemeClr val="accent2">
                    <a:lumMod val="75000"/>
                  </a:schemeClr>
                </a:solidFill>
              </a:rPr>
              <a:t>. </a:t>
            </a:r>
            <a:br>
              <a:rPr lang="ru-RU" sz="2800" dirty="0">
                <a:solidFill>
                  <a:schemeClr val="accent2">
                    <a:lumMod val="75000"/>
                  </a:schemeClr>
                </a:solidFill>
              </a:rPr>
            </a:br>
            <a:br>
              <a:rPr lang="ru-RU" sz="2800" dirty="0">
                <a:solidFill>
                  <a:schemeClr val="accent2">
                    <a:lumMod val="75000"/>
                  </a:schemeClr>
                </a:solidFill>
              </a:rPr>
            </a:br>
            <a:r>
              <a:rPr lang="ru-RU" sz="2800" dirty="0" err="1">
                <a:solidFill>
                  <a:schemeClr val="accent2">
                    <a:lumMod val="75000"/>
                  </a:schemeClr>
                </a:solidFill>
              </a:rPr>
              <a:t>Земеделските</a:t>
            </a:r>
            <a:r>
              <a:rPr lang="ru-RU" sz="2800" dirty="0">
                <a:solidFill>
                  <a:schemeClr val="accent2">
                    <a:lumMod val="75000"/>
                  </a:schemeClr>
                </a:solidFill>
              </a:rPr>
              <a:t> </a:t>
            </a:r>
            <a:r>
              <a:rPr lang="ru-RU" sz="2800" dirty="0" err="1">
                <a:solidFill>
                  <a:schemeClr val="accent2">
                    <a:lumMod val="75000"/>
                  </a:schemeClr>
                </a:solidFill>
              </a:rPr>
              <a:t>стопани</a:t>
            </a:r>
            <a:r>
              <a:rPr lang="ru-RU" sz="2800" dirty="0">
                <a:solidFill>
                  <a:schemeClr val="accent2">
                    <a:lumMod val="75000"/>
                  </a:schemeClr>
                </a:solidFill>
              </a:rPr>
              <a:t> </a:t>
            </a:r>
            <a:r>
              <a:rPr lang="ru-RU" sz="2800" dirty="0" err="1">
                <a:solidFill>
                  <a:schemeClr val="accent2">
                    <a:lumMod val="75000"/>
                  </a:schemeClr>
                </a:solidFill>
              </a:rPr>
              <a:t>стриктно</a:t>
            </a:r>
            <a:r>
              <a:rPr lang="ru-RU" sz="2800" dirty="0">
                <a:solidFill>
                  <a:schemeClr val="accent2">
                    <a:lumMod val="75000"/>
                  </a:schemeClr>
                </a:solidFill>
              </a:rPr>
              <a:t> </a:t>
            </a:r>
            <a:r>
              <a:rPr lang="ru-RU" sz="2800" dirty="0" err="1">
                <a:solidFill>
                  <a:schemeClr val="accent2">
                    <a:lumMod val="75000"/>
                  </a:schemeClr>
                </a:solidFill>
              </a:rPr>
              <a:t>трябва</a:t>
            </a:r>
            <a:r>
              <a:rPr lang="ru-RU" sz="2800" dirty="0">
                <a:solidFill>
                  <a:schemeClr val="accent2">
                    <a:lumMod val="75000"/>
                  </a:schemeClr>
                </a:solidFill>
              </a:rPr>
              <a:t> да </a:t>
            </a:r>
            <a:r>
              <a:rPr lang="ru-RU" sz="2800" dirty="0" err="1">
                <a:solidFill>
                  <a:schemeClr val="accent2">
                    <a:lumMod val="75000"/>
                  </a:schemeClr>
                </a:solidFill>
              </a:rPr>
              <a:t>спазват</a:t>
            </a:r>
            <a:r>
              <a:rPr lang="ru-RU" sz="2800" dirty="0">
                <a:solidFill>
                  <a:schemeClr val="accent2">
                    <a:lumMod val="75000"/>
                  </a:schemeClr>
                </a:solidFill>
              </a:rPr>
              <a:t> </a:t>
            </a:r>
            <a:r>
              <a:rPr lang="ru-RU" sz="2800" dirty="0" err="1">
                <a:solidFill>
                  <a:schemeClr val="accent2">
                    <a:lumMod val="75000"/>
                  </a:schemeClr>
                </a:solidFill>
              </a:rPr>
              <a:t>забраната</a:t>
            </a:r>
            <a:r>
              <a:rPr lang="ru-RU" sz="2800" dirty="0">
                <a:solidFill>
                  <a:schemeClr val="accent2">
                    <a:lumMod val="75000"/>
                  </a:schemeClr>
                </a:solidFill>
              </a:rPr>
              <a:t> за </a:t>
            </a:r>
            <a:r>
              <a:rPr lang="ru-RU" sz="2800" dirty="0" err="1">
                <a:solidFill>
                  <a:schemeClr val="accent2">
                    <a:lumMod val="75000"/>
                  </a:schemeClr>
                </a:solidFill>
              </a:rPr>
              <a:t>изгаряне</a:t>
            </a:r>
            <a:r>
              <a:rPr lang="ru-RU" sz="2800" dirty="0">
                <a:solidFill>
                  <a:schemeClr val="accent2">
                    <a:lumMod val="75000"/>
                  </a:schemeClr>
                </a:solidFill>
              </a:rPr>
              <a:t> на </a:t>
            </a:r>
            <a:r>
              <a:rPr lang="ru-RU" sz="2800" dirty="0" err="1">
                <a:solidFill>
                  <a:schemeClr val="accent2">
                    <a:lumMod val="75000"/>
                  </a:schemeClr>
                </a:solidFill>
              </a:rPr>
              <a:t>изсъхналата</a:t>
            </a:r>
            <a:r>
              <a:rPr lang="ru-RU" sz="2800" dirty="0">
                <a:solidFill>
                  <a:schemeClr val="accent2">
                    <a:lumMod val="75000"/>
                  </a:schemeClr>
                </a:solidFill>
              </a:rPr>
              <a:t> </a:t>
            </a:r>
            <a:r>
              <a:rPr lang="ru-RU" sz="2800" dirty="0" err="1">
                <a:solidFill>
                  <a:schemeClr val="accent2">
                    <a:lumMod val="75000"/>
                  </a:schemeClr>
                </a:solidFill>
              </a:rPr>
              <a:t>трева</a:t>
            </a:r>
            <a:r>
              <a:rPr lang="ru-RU" sz="2800" dirty="0">
                <a:solidFill>
                  <a:schemeClr val="accent2">
                    <a:lumMod val="75000"/>
                  </a:schemeClr>
                </a:solidFill>
              </a:rPr>
              <a:t> и </a:t>
            </a:r>
            <a:r>
              <a:rPr lang="ru-RU" sz="2800" dirty="0" err="1">
                <a:solidFill>
                  <a:schemeClr val="accent2">
                    <a:lumMod val="75000"/>
                  </a:schemeClr>
                </a:solidFill>
              </a:rPr>
              <a:t>други</a:t>
            </a:r>
            <a:r>
              <a:rPr lang="ru-RU" sz="2800" dirty="0">
                <a:solidFill>
                  <a:schemeClr val="accent2">
                    <a:lumMod val="75000"/>
                  </a:schemeClr>
                </a:solidFill>
              </a:rPr>
              <a:t> </a:t>
            </a:r>
            <a:r>
              <a:rPr lang="ru-RU" sz="2800" dirty="0" err="1">
                <a:solidFill>
                  <a:schemeClr val="accent2">
                    <a:lumMod val="75000"/>
                  </a:schemeClr>
                </a:solidFill>
              </a:rPr>
              <a:t>растителни</a:t>
            </a:r>
            <a:r>
              <a:rPr lang="ru-RU" sz="2800" dirty="0">
                <a:solidFill>
                  <a:schemeClr val="accent2">
                    <a:lumMod val="75000"/>
                  </a:schemeClr>
                </a:solidFill>
              </a:rPr>
              <a:t> </a:t>
            </a:r>
            <a:r>
              <a:rPr lang="ru-RU" sz="2800" dirty="0" err="1">
                <a:solidFill>
                  <a:schemeClr val="accent2">
                    <a:lumMod val="75000"/>
                  </a:schemeClr>
                </a:solidFill>
              </a:rPr>
              <a:t>остатъци</a:t>
            </a:r>
            <a:r>
              <a:rPr lang="ru-RU" sz="2800" dirty="0">
                <a:solidFill>
                  <a:schemeClr val="accent2">
                    <a:lumMod val="75000"/>
                  </a:schemeClr>
                </a:solidFill>
              </a:rPr>
              <a:t> в </a:t>
            </a:r>
            <a:r>
              <a:rPr lang="ru-RU" sz="2800" dirty="0" err="1">
                <a:solidFill>
                  <a:schemeClr val="accent2">
                    <a:lumMod val="75000"/>
                  </a:schemeClr>
                </a:solidFill>
              </a:rPr>
              <a:t>земите</a:t>
            </a:r>
            <a:r>
              <a:rPr lang="ru-RU" sz="2800" dirty="0">
                <a:solidFill>
                  <a:schemeClr val="accent2">
                    <a:lumMod val="75000"/>
                  </a:schemeClr>
                </a:solidFill>
              </a:rPr>
              <a:t> си. </a:t>
            </a:r>
            <a:endParaRPr lang="bg-BG" sz="2800" dirty="0">
              <a:solidFill>
                <a:schemeClr val="accent2">
                  <a:lumMod val="75000"/>
                </a:schemeClr>
              </a:solidFill>
            </a:endParaRPr>
          </a:p>
        </p:txBody>
      </p:sp>
      <p:pic>
        <p:nvPicPr>
          <p:cNvPr id="3" name="Picture 2"/>
          <p:cNvPicPr>
            <a:picLocks noChangeAspect="1"/>
          </p:cNvPicPr>
          <p:nvPr/>
        </p:nvPicPr>
        <p:blipFill>
          <a:blip r:embed="rId4"/>
          <a:srcRect l="27203" t="45238" r="26905" b="36508"/>
          <a:stretch/>
        </p:blipFill>
        <p:spPr>
          <a:xfrm>
            <a:off x="0" y="5632676"/>
            <a:ext cx="4920180" cy="1100819"/>
          </a:xfrm>
          <a:prstGeom prst="rect">
            <a:avLst/>
          </a:prstGeom>
        </p:spPr>
      </p:pic>
    </p:spTree>
    <p:extLst>
      <p:ext uri="{BB962C8B-B14F-4D97-AF65-F5344CB8AC3E}">
        <p14:creationId xmlns:p14="http://schemas.microsoft.com/office/powerpoint/2010/main" val="2080793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5" name="Картина 4">
            <a:extLst>
              <a:ext uri="{FF2B5EF4-FFF2-40B4-BE49-F238E27FC236}">
                <a16:creationId xmlns:a16="http://schemas.microsoft.com/office/drawing/2014/main" id="{61391A3F-29EF-6BD3-EDCA-99CBB1C2FDE1}"/>
              </a:ext>
            </a:extLst>
          </p:cNvPr>
          <p:cNvPicPr>
            <a:picLocks noChangeAspect="1"/>
          </p:cNvPicPr>
          <p:nvPr/>
        </p:nvPicPr>
        <p:blipFill>
          <a:blip r:embed="rId3"/>
          <a:stretch>
            <a:fillRect/>
          </a:stretch>
        </p:blipFill>
        <p:spPr>
          <a:xfrm>
            <a:off x="6844857" y="5485272"/>
            <a:ext cx="2257714" cy="1372728"/>
          </a:xfrm>
          <a:prstGeom prst="rect">
            <a:avLst/>
          </a:prstGeom>
        </p:spPr>
        <p:style>
          <a:lnRef idx="2">
            <a:schemeClr val="accent2"/>
          </a:lnRef>
          <a:fillRef idx="1">
            <a:schemeClr val="lt1"/>
          </a:fillRef>
          <a:effectRef idx="0">
            <a:schemeClr val="accent2"/>
          </a:effectRef>
          <a:fontRef idx="minor">
            <a:schemeClr val="dk1"/>
          </a:fontRef>
        </p:style>
      </p:pic>
      <p:sp>
        <p:nvSpPr>
          <p:cNvPr id="2" name="Title 1"/>
          <p:cNvSpPr>
            <a:spLocks noGrp="1" noEditPoints="1"/>
          </p:cNvSpPr>
          <p:nvPr>
            <p:ph type="title"/>
          </p:nvPr>
        </p:nvSpPr>
        <p:spPr>
          <a:xfrm>
            <a:off x="674703" y="683581"/>
            <a:ext cx="10870871" cy="4620979"/>
          </a:xfrm>
        </p:spPr>
        <p:txBody>
          <a:bodyPr>
            <a:noAutofit/>
          </a:bodyPr>
          <a:lstStyle/>
          <a:p>
            <a:r>
              <a:rPr lang="ru-RU" sz="2800" dirty="0" err="1">
                <a:solidFill>
                  <a:schemeClr val="accent2">
                    <a:lumMod val="75000"/>
                  </a:schemeClr>
                </a:solidFill>
              </a:rPr>
              <a:t>Според</a:t>
            </a:r>
            <a:r>
              <a:rPr lang="ru-RU" sz="2800" dirty="0">
                <a:solidFill>
                  <a:schemeClr val="accent2">
                    <a:lumMod val="75000"/>
                  </a:schemeClr>
                </a:solidFill>
              </a:rPr>
              <a:t> </a:t>
            </a:r>
            <a:r>
              <a:rPr lang="ru-RU" sz="2800" dirty="0" err="1">
                <a:solidFill>
                  <a:schemeClr val="accent2">
                    <a:lumMod val="75000"/>
                  </a:schemeClr>
                </a:solidFill>
              </a:rPr>
              <a:t>разпоредбите</a:t>
            </a:r>
            <a:r>
              <a:rPr lang="ru-RU" sz="2800" dirty="0">
                <a:solidFill>
                  <a:schemeClr val="accent2">
                    <a:lumMod val="75000"/>
                  </a:schemeClr>
                </a:solidFill>
              </a:rPr>
              <a:t> на Закона за горите, </a:t>
            </a:r>
            <a:r>
              <a:rPr lang="ru-RU" sz="2800" dirty="0" err="1">
                <a:solidFill>
                  <a:schemeClr val="accent2">
                    <a:lumMod val="75000"/>
                  </a:schemeClr>
                </a:solidFill>
              </a:rPr>
              <a:t>обявяването</a:t>
            </a:r>
            <a:r>
              <a:rPr lang="ru-RU" sz="2800" dirty="0">
                <a:solidFill>
                  <a:schemeClr val="accent2">
                    <a:lumMod val="75000"/>
                  </a:schemeClr>
                </a:solidFill>
              </a:rPr>
              <a:t> на </a:t>
            </a:r>
            <a:r>
              <a:rPr lang="ru-RU" sz="2800" dirty="0" err="1">
                <a:solidFill>
                  <a:schemeClr val="accent2">
                    <a:lumMod val="75000"/>
                  </a:schemeClr>
                </a:solidFill>
              </a:rPr>
              <a:t>пожароопасния</a:t>
            </a:r>
            <a:r>
              <a:rPr lang="ru-RU" sz="2800" dirty="0">
                <a:solidFill>
                  <a:schemeClr val="accent2">
                    <a:lumMod val="75000"/>
                  </a:schemeClr>
                </a:solidFill>
              </a:rPr>
              <a:t> сезон става по предложение на директора на </a:t>
            </a:r>
            <a:r>
              <a:rPr lang="ru-RU" sz="2800" dirty="0" err="1">
                <a:solidFill>
                  <a:schemeClr val="accent2">
                    <a:lumMod val="75000"/>
                  </a:schemeClr>
                </a:solidFill>
              </a:rPr>
              <a:t>съответната</a:t>
            </a:r>
            <a:r>
              <a:rPr lang="ru-RU" sz="2800" dirty="0">
                <a:solidFill>
                  <a:schemeClr val="accent2">
                    <a:lumMod val="75000"/>
                  </a:schemeClr>
                </a:solidFill>
              </a:rPr>
              <a:t> </a:t>
            </a:r>
            <a:r>
              <a:rPr lang="ru-RU" sz="2800" dirty="0" err="1">
                <a:solidFill>
                  <a:schemeClr val="accent2">
                    <a:lumMod val="75000"/>
                  </a:schemeClr>
                </a:solidFill>
              </a:rPr>
              <a:t>регионална</a:t>
            </a:r>
            <a:r>
              <a:rPr lang="ru-RU" sz="2800" dirty="0">
                <a:solidFill>
                  <a:schemeClr val="accent2">
                    <a:lumMod val="75000"/>
                  </a:schemeClr>
                </a:solidFill>
              </a:rPr>
              <a:t> дирекция по горите </a:t>
            </a:r>
            <a:r>
              <a:rPr lang="ru-RU" sz="2800" dirty="0" err="1">
                <a:solidFill>
                  <a:schemeClr val="accent2">
                    <a:lumMod val="75000"/>
                  </a:schemeClr>
                </a:solidFill>
              </a:rPr>
              <a:t>със</a:t>
            </a:r>
            <a:r>
              <a:rPr lang="ru-RU" sz="2800" dirty="0">
                <a:solidFill>
                  <a:schemeClr val="accent2">
                    <a:lumMod val="75000"/>
                  </a:schemeClr>
                </a:solidFill>
              </a:rPr>
              <a:t> </a:t>
            </a:r>
            <a:r>
              <a:rPr lang="ru-RU" sz="2800" dirty="0" err="1">
                <a:solidFill>
                  <a:schemeClr val="accent2">
                    <a:lumMod val="75000"/>
                  </a:schemeClr>
                </a:solidFill>
              </a:rPr>
              <a:t>заповед</a:t>
            </a:r>
            <a:r>
              <a:rPr lang="ru-RU" sz="2800" dirty="0">
                <a:solidFill>
                  <a:schemeClr val="accent2">
                    <a:lumMod val="75000"/>
                  </a:schemeClr>
                </a:solidFill>
              </a:rPr>
              <a:t> на </a:t>
            </a:r>
            <a:r>
              <a:rPr lang="ru-RU" sz="2800" dirty="0" err="1">
                <a:solidFill>
                  <a:schemeClr val="accent2">
                    <a:lumMod val="75000"/>
                  </a:schemeClr>
                </a:solidFill>
              </a:rPr>
              <a:t>областния</a:t>
            </a:r>
            <a:r>
              <a:rPr lang="ru-RU" sz="2800" dirty="0">
                <a:solidFill>
                  <a:schemeClr val="accent2">
                    <a:lumMod val="75000"/>
                  </a:schemeClr>
                </a:solidFill>
              </a:rPr>
              <a:t> </a:t>
            </a:r>
            <a:r>
              <a:rPr lang="ru-RU" sz="2800" dirty="0" err="1">
                <a:solidFill>
                  <a:schemeClr val="accent2">
                    <a:lumMod val="75000"/>
                  </a:schemeClr>
                </a:solidFill>
              </a:rPr>
              <a:t>управител</a:t>
            </a:r>
            <a:r>
              <a:rPr lang="ru-RU" sz="2800" dirty="0">
                <a:solidFill>
                  <a:schemeClr val="accent2">
                    <a:lumMod val="75000"/>
                  </a:schemeClr>
                </a:solidFill>
              </a:rPr>
              <a:t>, </a:t>
            </a:r>
            <a:r>
              <a:rPr lang="ru-RU" sz="2800" dirty="0" err="1">
                <a:solidFill>
                  <a:schemeClr val="accent2">
                    <a:lumMod val="75000"/>
                  </a:schemeClr>
                </a:solidFill>
              </a:rPr>
              <a:t>който</a:t>
            </a:r>
            <a:r>
              <a:rPr lang="ru-RU" sz="2800" dirty="0">
                <a:solidFill>
                  <a:schemeClr val="accent2">
                    <a:lumMod val="75000"/>
                  </a:schemeClr>
                </a:solidFill>
              </a:rPr>
              <a:t> </a:t>
            </a:r>
            <a:r>
              <a:rPr lang="ru-RU" sz="2800" dirty="0" err="1">
                <a:solidFill>
                  <a:schemeClr val="accent2">
                    <a:lumMod val="75000"/>
                  </a:schemeClr>
                </a:solidFill>
              </a:rPr>
              <a:t>определя</a:t>
            </a:r>
            <a:r>
              <a:rPr lang="ru-RU" sz="2800" dirty="0">
                <a:solidFill>
                  <a:schemeClr val="accent2">
                    <a:lumMod val="75000"/>
                  </a:schemeClr>
                </a:solidFill>
              </a:rPr>
              <a:t> </a:t>
            </a:r>
            <a:r>
              <a:rPr lang="ru-RU" sz="2800" dirty="0" err="1">
                <a:solidFill>
                  <a:schemeClr val="accent2">
                    <a:lumMod val="75000"/>
                  </a:schemeClr>
                </a:solidFill>
              </a:rPr>
              <a:t>времетраенето</a:t>
            </a:r>
            <a:r>
              <a:rPr lang="ru-RU" sz="2800" dirty="0">
                <a:solidFill>
                  <a:schemeClr val="accent2">
                    <a:lumMod val="75000"/>
                  </a:schemeClr>
                </a:solidFill>
              </a:rPr>
              <a:t>. </a:t>
            </a:r>
            <a:br>
              <a:rPr lang="ru-RU" sz="2800" dirty="0">
                <a:solidFill>
                  <a:schemeClr val="accent2">
                    <a:lumMod val="75000"/>
                  </a:schemeClr>
                </a:solidFill>
              </a:rPr>
            </a:br>
            <a:br>
              <a:rPr lang="ru-RU" sz="2800" dirty="0">
                <a:solidFill>
                  <a:schemeClr val="accent2">
                    <a:lumMod val="75000"/>
                  </a:schemeClr>
                </a:solidFill>
              </a:rPr>
            </a:br>
            <a:r>
              <a:rPr lang="ru-RU" sz="2800" dirty="0">
                <a:solidFill>
                  <a:schemeClr val="accent2">
                    <a:lumMod val="75000"/>
                  </a:schemeClr>
                </a:solidFill>
              </a:rPr>
              <a:t>За </a:t>
            </a:r>
            <a:r>
              <a:rPr lang="ru-RU" sz="2800" dirty="0" err="1">
                <a:solidFill>
                  <a:schemeClr val="accent2">
                    <a:lumMod val="75000"/>
                  </a:schemeClr>
                </a:solidFill>
              </a:rPr>
              <a:t>отделните</a:t>
            </a:r>
            <a:r>
              <a:rPr lang="ru-RU" sz="2800" dirty="0">
                <a:solidFill>
                  <a:schemeClr val="accent2">
                    <a:lumMod val="75000"/>
                  </a:schemeClr>
                </a:solidFill>
              </a:rPr>
              <a:t> области </a:t>
            </a:r>
            <a:r>
              <a:rPr lang="ru-RU" sz="2800" dirty="0" err="1">
                <a:solidFill>
                  <a:schemeClr val="accent2">
                    <a:lumMod val="75000"/>
                  </a:schemeClr>
                </a:solidFill>
              </a:rPr>
              <a:t>периодът</a:t>
            </a:r>
            <a:r>
              <a:rPr lang="ru-RU" sz="2800" dirty="0">
                <a:solidFill>
                  <a:schemeClr val="accent2">
                    <a:lumMod val="75000"/>
                  </a:schemeClr>
                </a:solidFill>
              </a:rPr>
              <a:t> е различен, </a:t>
            </a:r>
            <a:r>
              <a:rPr lang="ru-RU" sz="2800" dirty="0" err="1">
                <a:solidFill>
                  <a:schemeClr val="accent2">
                    <a:lumMod val="75000"/>
                  </a:schemeClr>
                </a:solidFill>
              </a:rPr>
              <a:t>поради</a:t>
            </a:r>
            <a:r>
              <a:rPr lang="ru-RU" sz="2800" dirty="0">
                <a:solidFill>
                  <a:schemeClr val="accent2">
                    <a:lumMod val="75000"/>
                  </a:schemeClr>
                </a:solidFill>
              </a:rPr>
              <a:t> </a:t>
            </a:r>
            <a:r>
              <a:rPr lang="ru-RU" sz="2800" dirty="0" err="1">
                <a:solidFill>
                  <a:schemeClr val="accent2">
                    <a:lumMod val="75000"/>
                  </a:schemeClr>
                </a:solidFill>
              </a:rPr>
              <a:t>спецификата</a:t>
            </a:r>
            <a:r>
              <a:rPr lang="ru-RU" sz="2800" dirty="0">
                <a:solidFill>
                  <a:schemeClr val="accent2">
                    <a:lumMod val="75000"/>
                  </a:schemeClr>
                </a:solidFill>
              </a:rPr>
              <a:t> на </a:t>
            </a:r>
            <a:r>
              <a:rPr lang="ru-RU" sz="2800" dirty="0" err="1">
                <a:solidFill>
                  <a:schemeClr val="accent2">
                    <a:lumMod val="75000"/>
                  </a:schemeClr>
                </a:solidFill>
              </a:rPr>
              <a:t>съответния</a:t>
            </a:r>
            <a:r>
              <a:rPr lang="ru-RU" sz="2800" dirty="0">
                <a:solidFill>
                  <a:schemeClr val="accent2">
                    <a:lumMod val="75000"/>
                  </a:schemeClr>
                </a:solidFill>
              </a:rPr>
              <a:t> район, но </a:t>
            </a:r>
            <a:r>
              <a:rPr lang="ru-RU" sz="2800" dirty="0" err="1">
                <a:solidFill>
                  <a:schemeClr val="accent2">
                    <a:lumMod val="75000"/>
                  </a:schemeClr>
                </a:solidFill>
              </a:rPr>
              <a:t>като</a:t>
            </a:r>
            <a:r>
              <a:rPr lang="ru-RU" sz="2800" dirty="0">
                <a:solidFill>
                  <a:schemeClr val="accent2">
                    <a:lumMod val="75000"/>
                  </a:schemeClr>
                </a:solidFill>
              </a:rPr>
              <a:t> правило </a:t>
            </a:r>
            <a:r>
              <a:rPr lang="ru-RU" sz="2800" dirty="0" err="1">
                <a:solidFill>
                  <a:schemeClr val="accent2">
                    <a:lumMod val="75000"/>
                  </a:schemeClr>
                </a:solidFill>
              </a:rPr>
              <a:t>включва</a:t>
            </a:r>
            <a:r>
              <a:rPr lang="ru-RU" sz="2800" dirty="0">
                <a:solidFill>
                  <a:schemeClr val="accent2">
                    <a:lumMod val="75000"/>
                  </a:schemeClr>
                </a:solidFill>
              </a:rPr>
              <a:t> </a:t>
            </a:r>
            <a:r>
              <a:rPr lang="ru-RU" sz="2800" dirty="0" err="1">
                <a:solidFill>
                  <a:schemeClr val="accent2">
                    <a:lumMod val="75000"/>
                  </a:schemeClr>
                </a:solidFill>
              </a:rPr>
              <a:t>времеви</a:t>
            </a:r>
            <a:r>
              <a:rPr lang="ru-RU" sz="2800" dirty="0">
                <a:solidFill>
                  <a:schemeClr val="accent2">
                    <a:lumMod val="75000"/>
                  </a:schemeClr>
                </a:solidFill>
              </a:rPr>
              <a:t> период от </a:t>
            </a:r>
            <a:r>
              <a:rPr lang="ru-RU" sz="2800" dirty="0" err="1">
                <a:solidFill>
                  <a:schemeClr val="accent2">
                    <a:lumMod val="75000"/>
                  </a:schemeClr>
                </a:solidFill>
              </a:rPr>
              <a:t>месеците</a:t>
            </a:r>
            <a:r>
              <a:rPr lang="ru-RU" sz="2800" dirty="0">
                <a:solidFill>
                  <a:schemeClr val="accent2">
                    <a:lumMod val="75000"/>
                  </a:schemeClr>
                </a:solidFill>
              </a:rPr>
              <a:t> </a:t>
            </a:r>
            <a:r>
              <a:rPr lang="ru-RU" sz="2800" b="1" dirty="0">
                <a:solidFill>
                  <a:schemeClr val="accent2">
                    <a:lumMod val="75000"/>
                  </a:schemeClr>
                </a:solidFill>
              </a:rPr>
              <a:t>между март и </a:t>
            </a:r>
            <a:r>
              <a:rPr lang="ru-RU" sz="2800" b="1" dirty="0" err="1">
                <a:solidFill>
                  <a:schemeClr val="accent2">
                    <a:lumMod val="75000"/>
                  </a:schemeClr>
                </a:solidFill>
              </a:rPr>
              <a:t>ноември</a:t>
            </a:r>
            <a:r>
              <a:rPr lang="ru-RU" sz="2800" dirty="0">
                <a:solidFill>
                  <a:schemeClr val="accent2">
                    <a:lumMod val="75000"/>
                  </a:schemeClr>
                </a:solidFill>
              </a:rPr>
              <a:t>.</a:t>
            </a:r>
            <a:br>
              <a:rPr lang="ru-RU" sz="2800" dirty="0">
                <a:solidFill>
                  <a:schemeClr val="accent2">
                    <a:lumMod val="75000"/>
                  </a:schemeClr>
                </a:solidFill>
              </a:rPr>
            </a:br>
            <a:r>
              <a:rPr lang="ru-RU" sz="2800" dirty="0">
                <a:solidFill>
                  <a:schemeClr val="accent2">
                    <a:lumMod val="75000"/>
                  </a:schemeClr>
                </a:solidFill>
              </a:rPr>
              <a:t>На 06.03.2023 г. </a:t>
            </a:r>
            <a:r>
              <a:rPr lang="ru-RU" sz="2800" dirty="0" err="1">
                <a:solidFill>
                  <a:schemeClr val="accent2">
                    <a:lumMod val="75000"/>
                  </a:schemeClr>
                </a:solidFill>
              </a:rPr>
              <a:t>областният</a:t>
            </a:r>
            <a:r>
              <a:rPr lang="ru-RU" sz="2800" dirty="0">
                <a:solidFill>
                  <a:schemeClr val="accent2">
                    <a:lumMod val="75000"/>
                  </a:schemeClr>
                </a:solidFill>
              </a:rPr>
              <a:t> </a:t>
            </a:r>
            <a:r>
              <a:rPr lang="ru-RU" sz="2800" dirty="0" err="1">
                <a:solidFill>
                  <a:schemeClr val="accent2">
                    <a:lumMod val="75000"/>
                  </a:schemeClr>
                </a:solidFill>
              </a:rPr>
              <a:t>управител</a:t>
            </a:r>
            <a:r>
              <a:rPr lang="ru-RU" sz="2800" dirty="0">
                <a:solidFill>
                  <a:schemeClr val="accent2">
                    <a:lumMod val="75000"/>
                  </a:schemeClr>
                </a:solidFill>
              </a:rPr>
              <a:t> на обл. София </a:t>
            </a:r>
            <a:r>
              <a:rPr lang="ru-RU" sz="2800" dirty="0" err="1">
                <a:solidFill>
                  <a:schemeClr val="accent2">
                    <a:lumMod val="75000"/>
                  </a:schemeClr>
                </a:solidFill>
              </a:rPr>
              <a:t>издава</a:t>
            </a:r>
            <a:r>
              <a:rPr lang="ru-RU" sz="2800" dirty="0">
                <a:solidFill>
                  <a:schemeClr val="accent2">
                    <a:lumMod val="75000"/>
                  </a:schemeClr>
                </a:solidFill>
              </a:rPr>
              <a:t> </a:t>
            </a:r>
            <a:r>
              <a:rPr lang="ru-RU" sz="2800" dirty="0" err="1">
                <a:solidFill>
                  <a:schemeClr val="accent2">
                    <a:lumMod val="75000"/>
                  </a:schemeClr>
                </a:solidFill>
              </a:rPr>
              <a:t>заповед</a:t>
            </a:r>
            <a:r>
              <a:rPr lang="ru-RU" sz="2800" dirty="0">
                <a:solidFill>
                  <a:schemeClr val="accent2">
                    <a:lumMod val="75000"/>
                  </a:schemeClr>
                </a:solidFill>
              </a:rPr>
              <a:t> за </a:t>
            </a:r>
            <a:r>
              <a:rPr lang="ru-RU" sz="2800" dirty="0" err="1">
                <a:solidFill>
                  <a:schemeClr val="accent2">
                    <a:lumMod val="75000"/>
                  </a:schemeClr>
                </a:solidFill>
              </a:rPr>
              <a:t>определяне</a:t>
            </a:r>
            <a:r>
              <a:rPr lang="ru-RU" sz="2800" dirty="0">
                <a:solidFill>
                  <a:schemeClr val="accent2">
                    <a:lumMod val="75000"/>
                  </a:schemeClr>
                </a:solidFill>
              </a:rPr>
              <a:t> на пожароопасен сезон за </a:t>
            </a:r>
            <a:r>
              <a:rPr lang="ru-RU" sz="2800" dirty="0" err="1">
                <a:solidFill>
                  <a:schemeClr val="accent2">
                    <a:lumMod val="75000"/>
                  </a:schemeClr>
                </a:solidFill>
              </a:rPr>
              <a:t>горските</a:t>
            </a:r>
            <a:r>
              <a:rPr lang="ru-RU" sz="2800" dirty="0">
                <a:solidFill>
                  <a:schemeClr val="accent2">
                    <a:lumMod val="75000"/>
                  </a:schemeClr>
                </a:solidFill>
              </a:rPr>
              <a:t> </a:t>
            </a:r>
            <a:r>
              <a:rPr lang="ru-RU" sz="2800" dirty="0" err="1">
                <a:solidFill>
                  <a:schemeClr val="accent2">
                    <a:lumMod val="75000"/>
                  </a:schemeClr>
                </a:solidFill>
              </a:rPr>
              <a:t>територии</a:t>
            </a:r>
            <a:r>
              <a:rPr lang="ru-RU" sz="2800" dirty="0">
                <a:solidFill>
                  <a:schemeClr val="accent2">
                    <a:lumMod val="75000"/>
                  </a:schemeClr>
                </a:solidFill>
              </a:rPr>
              <a:t> в </a:t>
            </a:r>
            <a:r>
              <a:rPr lang="ru-RU" sz="2800" dirty="0" err="1">
                <a:solidFill>
                  <a:schemeClr val="accent2">
                    <a:lumMod val="75000"/>
                  </a:schemeClr>
                </a:solidFill>
              </a:rPr>
              <a:t>областта</a:t>
            </a:r>
            <a:r>
              <a:rPr lang="ru-RU" sz="2800" dirty="0">
                <a:solidFill>
                  <a:schemeClr val="accent2">
                    <a:lumMod val="75000"/>
                  </a:schemeClr>
                </a:solidFill>
              </a:rPr>
              <a:t> за периода 15.03.2023 до 30.11.2023 г.</a:t>
            </a:r>
            <a:endParaRPr lang="bg-BG" sz="2800" dirty="0">
              <a:solidFill>
                <a:schemeClr val="accent2">
                  <a:lumMod val="75000"/>
                </a:schemeClr>
              </a:solidFill>
            </a:endParaRPr>
          </a:p>
        </p:txBody>
      </p:sp>
      <p:pic>
        <p:nvPicPr>
          <p:cNvPr id="3" name="Picture 2"/>
          <p:cNvPicPr>
            <a:picLocks noChangeAspect="1"/>
          </p:cNvPicPr>
          <p:nvPr/>
        </p:nvPicPr>
        <p:blipFill>
          <a:blip r:embed="rId4"/>
          <a:srcRect l="27203" t="45238" r="26905" b="36508"/>
          <a:stretch/>
        </p:blipFill>
        <p:spPr>
          <a:xfrm>
            <a:off x="0" y="5632676"/>
            <a:ext cx="4920180" cy="1100819"/>
          </a:xfrm>
          <a:prstGeom prst="rect">
            <a:avLst/>
          </a:prstGeom>
        </p:spPr>
      </p:pic>
    </p:spTree>
    <p:extLst>
      <p:ext uri="{BB962C8B-B14F-4D97-AF65-F5344CB8AC3E}">
        <p14:creationId xmlns:p14="http://schemas.microsoft.com/office/powerpoint/2010/main" val="2745495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3" name="Картина 2">
            <a:extLst>
              <a:ext uri="{FF2B5EF4-FFF2-40B4-BE49-F238E27FC236}">
                <a16:creationId xmlns:a16="http://schemas.microsoft.com/office/drawing/2014/main" id="{9C4DAB7E-4163-8524-E653-F528B2C55104}"/>
              </a:ext>
            </a:extLst>
          </p:cNvPr>
          <p:cNvPicPr>
            <a:picLocks noChangeAspect="1"/>
          </p:cNvPicPr>
          <p:nvPr/>
        </p:nvPicPr>
        <p:blipFill>
          <a:blip r:embed="rId3"/>
          <a:stretch>
            <a:fillRect/>
          </a:stretch>
        </p:blipFill>
        <p:spPr>
          <a:xfrm>
            <a:off x="6593568" y="4091461"/>
            <a:ext cx="4697284" cy="2642034"/>
          </a:xfrm>
          <a:prstGeom prst="rect">
            <a:avLst/>
          </a:prstGeom>
        </p:spPr>
      </p:pic>
      <p:sp>
        <p:nvSpPr>
          <p:cNvPr id="2" name="Title 1"/>
          <p:cNvSpPr>
            <a:spLocks noGrp="1" noEditPoints="1"/>
          </p:cNvSpPr>
          <p:nvPr>
            <p:ph type="title"/>
          </p:nvPr>
        </p:nvSpPr>
        <p:spPr>
          <a:xfrm>
            <a:off x="646756" y="552809"/>
            <a:ext cx="10644096" cy="4731798"/>
          </a:xfrm>
        </p:spPr>
        <p:txBody>
          <a:bodyPr>
            <a:noAutofit/>
          </a:bodyPr>
          <a:lstStyle/>
          <a:p>
            <a:pPr algn="just"/>
            <a:r>
              <a:rPr lang="ru-RU" sz="2800" dirty="0">
                <a:solidFill>
                  <a:schemeClr val="accent2">
                    <a:lumMod val="75000"/>
                  </a:schemeClr>
                </a:solidFill>
              </a:rPr>
              <a:t>При </a:t>
            </a:r>
            <a:r>
              <a:rPr lang="ru-RU" sz="2800" dirty="0" err="1">
                <a:solidFill>
                  <a:schemeClr val="accent2">
                    <a:lumMod val="75000"/>
                  </a:schemeClr>
                </a:solidFill>
              </a:rPr>
              <a:t>продължително</a:t>
            </a:r>
            <a:r>
              <a:rPr lang="ru-RU" sz="2800" dirty="0">
                <a:solidFill>
                  <a:schemeClr val="accent2">
                    <a:lumMod val="75000"/>
                  </a:schemeClr>
                </a:solidFill>
              </a:rPr>
              <a:t> </a:t>
            </a:r>
            <a:r>
              <a:rPr lang="ru-RU" sz="2800" dirty="0" err="1">
                <a:solidFill>
                  <a:schemeClr val="accent2">
                    <a:lumMod val="75000"/>
                  </a:schemeClr>
                </a:solidFill>
              </a:rPr>
              <a:t>високи</a:t>
            </a:r>
            <a:r>
              <a:rPr lang="ru-RU" sz="2800" dirty="0">
                <a:solidFill>
                  <a:schemeClr val="accent2">
                    <a:lumMod val="75000"/>
                  </a:schemeClr>
                </a:solidFill>
              </a:rPr>
              <a:t> </a:t>
            </a:r>
            <a:r>
              <a:rPr lang="ru-RU" sz="2800" dirty="0" err="1">
                <a:solidFill>
                  <a:schemeClr val="accent2">
                    <a:lumMod val="75000"/>
                  </a:schemeClr>
                </a:solidFill>
              </a:rPr>
              <a:t>температури</a:t>
            </a:r>
            <a:r>
              <a:rPr lang="ru-RU" sz="2800" dirty="0">
                <a:solidFill>
                  <a:schemeClr val="accent2">
                    <a:lumMod val="75000"/>
                  </a:schemeClr>
                </a:solidFill>
              </a:rPr>
              <a:t> и тенденция за </a:t>
            </a:r>
            <a:r>
              <a:rPr lang="ru-RU" sz="2800" dirty="0" err="1">
                <a:solidFill>
                  <a:schemeClr val="accent2">
                    <a:lumMod val="75000"/>
                  </a:schemeClr>
                </a:solidFill>
              </a:rPr>
              <a:t>трайно</a:t>
            </a:r>
            <a:r>
              <a:rPr lang="ru-RU" sz="2800" dirty="0">
                <a:solidFill>
                  <a:schemeClr val="accent2">
                    <a:lumMod val="75000"/>
                  </a:schemeClr>
                </a:solidFill>
              </a:rPr>
              <a:t> </a:t>
            </a:r>
            <a:r>
              <a:rPr lang="ru-RU" sz="2800" dirty="0" err="1">
                <a:solidFill>
                  <a:schemeClr val="accent2">
                    <a:lumMod val="75000"/>
                  </a:schemeClr>
                </a:solidFill>
              </a:rPr>
              <a:t>засушаване</a:t>
            </a:r>
            <a:r>
              <a:rPr lang="ru-RU" sz="2800" dirty="0">
                <a:solidFill>
                  <a:schemeClr val="accent2">
                    <a:lumMod val="75000"/>
                  </a:schemeClr>
                </a:solidFill>
              </a:rPr>
              <a:t> е </a:t>
            </a:r>
            <a:r>
              <a:rPr lang="ru-RU" sz="2800" dirty="0" err="1">
                <a:solidFill>
                  <a:schemeClr val="accent2">
                    <a:lumMod val="75000"/>
                  </a:schemeClr>
                </a:solidFill>
              </a:rPr>
              <a:t>наложително</a:t>
            </a:r>
            <a:r>
              <a:rPr lang="ru-RU" sz="2800" dirty="0">
                <a:solidFill>
                  <a:schemeClr val="accent2">
                    <a:lumMod val="75000"/>
                  </a:schemeClr>
                </a:solidFill>
              </a:rPr>
              <a:t> да се </a:t>
            </a:r>
            <a:r>
              <a:rPr lang="ru-RU" sz="2800" dirty="0" err="1">
                <a:solidFill>
                  <a:schemeClr val="accent2">
                    <a:lumMod val="75000"/>
                  </a:schemeClr>
                </a:solidFill>
              </a:rPr>
              <a:t>предприемат</a:t>
            </a:r>
            <a:r>
              <a:rPr lang="ru-RU" sz="2800" dirty="0">
                <a:solidFill>
                  <a:schemeClr val="accent2">
                    <a:lumMod val="75000"/>
                  </a:schemeClr>
                </a:solidFill>
              </a:rPr>
              <a:t> мерки за </a:t>
            </a:r>
            <a:r>
              <a:rPr lang="ru-RU" sz="2800" dirty="0" err="1">
                <a:solidFill>
                  <a:schemeClr val="accent2">
                    <a:lumMod val="75000"/>
                  </a:schemeClr>
                </a:solidFill>
              </a:rPr>
              <a:t>намаляване</a:t>
            </a:r>
            <a:r>
              <a:rPr lang="ru-RU" sz="2800" dirty="0">
                <a:solidFill>
                  <a:schemeClr val="accent2">
                    <a:lumMod val="75000"/>
                  </a:schemeClr>
                </a:solidFill>
              </a:rPr>
              <a:t> на </a:t>
            </a:r>
            <a:r>
              <a:rPr lang="ru-RU" sz="2800" dirty="0" err="1">
                <a:solidFill>
                  <a:schemeClr val="accent2">
                    <a:lumMod val="75000"/>
                  </a:schemeClr>
                </a:solidFill>
              </a:rPr>
              <a:t>опасността</a:t>
            </a:r>
            <a:r>
              <a:rPr lang="ru-RU" sz="2800" dirty="0">
                <a:solidFill>
                  <a:schemeClr val="accent2">
                    <a:lumMod val="75000"/>
                  </a:schemeClr>
                </a:solidFill>
              </a:rPr>
              <a:t> от </a:t>
            </a:r>
            <a:r>
              <a:rPr lang="ru-RU" sz="2800" dirty="0" err="1">
                <a:solidFill>
                  <a:schemeClr val="accent2">
                    <a:lumMod val="75000"/>
                  </a:schemeClr>
                </a:solidFill>
              </a:rPr>
              <a:t>възникване</a:t>
            </a:r>
            <a:r>
              <a:rPr lang="ru-RU" sz="2800" dirty="0">
                <a:solidFill>
                  <a:schemeClr val="accent2">
                    <a:lumMod val="75000"/>
                  </a:schemeClr>
                </a:solidFill>
              </a:rPr>
              <a:t> на </a:t>
            </a:r>
            <a:r>
              <a:rPr lang="ru-RU" sz="2800" dirty="0" err="1">
                <a:solidFill>
                  <a:schemeClr val="accent2">
                    <a:lumMod val="75000"/>
                  </a:schemeClr>
                </a:solidFill>
              </a:rPr>
              <a:t>горски</a:t>
            </a:r>
            <a:r>
              <a:rPr lang="ru-RU" sz="2800" dirty="0">
                <a:solidFill>
                  <a:schemeClr val="accent2">
                    <a:lumMod val="75000"/>
                  </a:schemeClr>
                </a:solidFill>
              </a:rPr>
              <a:t> </a:t>
            </a:r>
            <a:r>
              <a:rPr lang="ru-RU" sz="2800" dirty="0" err="1">
                <a:solidFill>
                  <a:schemeClr val="accent2">
                    <a:lumMod val="75000"/>
                  </a:schemeClr>
                </a:solidFill>
              </a:rPr>
              <a:t>пожари</a:t>
            </a:r>
            <a:r>
              <a:rPr lang="ru-RU" sz="2800" dirty="0">
                <a:solidFill>
                  <a:schemeClr val="accent2">
                    <a:lumMod val="75000"/>
                  </a:schemeClr>
                </a:solidFill>
              </a:rPr>
              <a:t>. </a:t>
            </a:r>
            <a:r>
              <a:rPr lang="ru-RU" sz="2800" dirty="0" err="1">
                <a:solidFill>
                  <a:schemeClr val="accent2">
                    <a:lumMod val="75000"/>
                  </a:schemeClr>
                </a:solidFill>
              </a:rPr>
              <a:t>Това</a:t>
            </a:r>
            <a:r>
              <a:rPr lang="ru-RU" sz="2800" dirty="0">
                <a:solidFill>
                  <a:schemeClr val="accent2">
                    <a:lumMod val="75000"/>
                  </a:schemeClr>
                </a:solidFill>
              </a:rPr>
              <a:t> </a:t>
            </a:r>
            <a:r>
              <a:rPr lang="ru-RU" sz="2800" dirty="0" err="1">
                <a:solidFill>
                  <a:schemeClr val="accent2">
                    <a:lumMod val="75000"/>
                  </a:schemeClr>
                </a:solidFill>
              </a:rPr>
              <a:t>налага</a:t>
            </a:r>
            <a:r>
              <a:rPr lang="ru-RU" sz="2800" dirty="0">
                <a:solidFill>
                  <a:schemeClr val="accent2">
                    <a:lumMod val="75000"/>
                  </a:schemeClr>
                </a:solidFill>
              </a:rPr>
              <a:t> </a:t>
            </a:r>
            <a:r>
              <a:rPr lang="ru-RU" sz="2800" dirty="0" err="1">
                <a:solidFill>
                  <a:schemeClr val="accent2">
                    <a:lumMod val="75000"/>
                  </a:schemeClr>
                </a:solidFill>
              </a:rPr>
              <a:t>спиране</a:t>
            </a:r>
            <a:r>
              <a:rPr lang="ru-RU" sz="2800" dirty="0">
                <a:solidFill>
                  <a:schemeClr val="accent2">
                    <a:lumMod val="75000"/>
                  </a:schemeClr>
                </a:solidFill>
              </a:rPr>
              <a:t> на </a:t>
            </a:r>
            <a:r>
              <a:rPr lang="ru-RU" sz="2800" dirty="0" err="1">
                <a:solidFill>
                  <a:schemeClr val="accent2">
                    <a:lumMod val="75000"/>
                  </a:schemeClr>
                </a:solidFill>
              </a:rPr>
              <a:t>земеделски</a:t>
            </a:r>
            <a:r>
              <a:rPr lang="ru-RU" sz="2800" dirty="0">
                <a:solidFill>
                  <a:schemeClr val="accent2">
                    <a:lumMod val="75000"/>
                  </a:schemeClr>
                </a:solidFill>
              </a:rPr>
              <a:t> </a:t>
            </a:r>
            <a:r>
              <a:rPr lang="ru-RU" sz="2800" dirty="0" err="1">
                <a:solidFill>
                  <a:schemeClr val="accent2">
                    <a:lumMod val="75000"/>
                  </a:schemeClr>
                </a:solidFill>
              </a:rPr>
              <a:t>дейности</a:t>
            </a:r>
            <a:r>
              <a:rPr lang="ru-RU" sz="2800" dirty="0">
                <a:solidFill>
                  <a:schemeClr val="accent2">
                    <a:lumMod val="75000"/>
                  </a:schemeClr>
                </a:solidFill>
              </a:rPr>
              <a:t>, </a:t>
            </a:r>
            <a:r>
              <a:rPr lang="ru-RU" sz="2800" dirty="0" err="1">
                <a:solidFill>
                  <a:schemeClr val="accent2">
                    <a:lumMod val="75000"/>
                  </a:schemeClr>
                </a:solidFill>
              </a:rPr>
              <a:t>като</a:t>
            </a:r>
            <a:r>
              <a:rPr lang="ru-RU" sz="2800" dirty="0">
                <a:solidFill>
                  <a:schemeClr val="accent2">
                    <a:lumMod val="75000"/>
                  </a:schemeClr>
                </a:solidFill>
              </a:rPr>
              <a:t> </a:t>
            </a:r>
            <a:r>
              <a:rPr lang="ru-RU" sz="2800" dirty="0" err="1">
                <a:solidFill>
                  <a:schemeClr val="accent2">
                    <a:lumMod val="75000"/>
                  </a:schemeClr>
                </a:solidFill>
              </a:rPr>
              <a:t>косене</a:t>
            </a:r>
            <a:r>
              <a:rPr lang="ru-RU" sz="2800" dirty="0">
                <a:solidFill>
                  <a:schemeClr val="accent2">
                    <a:lumMod val="75000"/>
                  </a:schemeClr>
                </a:solidFill>
              </a:rPr>
              <a:t> с </a:t>
            </a:r>
            <a:r>
              <a:rPr lang="ru-RU" sz="2800" dirty="0" err="1">
                <a:solidFill>
                  <a:schemeClr val="accent2">
                    <a:lumMod val="75000"/>
                  </a:schemeClr>
                </a:solidFill>
              </a:rPr>
              <a:t>машини</a:t>
            </a:r>
            <a:r>
              <a:rPr lang="ru-RU" sz="2800" dirty="0">
                <a:solidFill>
                  <a:schemeClr val="accent2">
                    <a:lumMod val="75000"/>
                  </a:schemeClr>
                </a:solidFill>
              </a:rPr>
              <a:t> и </a:t>
            </a:r>
            <a:r>
              <a:rPr lang="ru-RU" sz="2800" dirty="0" err="1">
                <a:solidFill>
                  <a:schemeClr val="accent2">
                    <a:lumMod val="75000"/>
                  </a:schemeClr>
                </a:solidFill>
              </a:rPr>
              <a:t>палене</a:t>
            </a:r>
            <a:r>
              <a:rPr lang="ru-RU" sz="2800" dirty="0">
                <a:solidFill>
                  <a:schemeClr val="accent2">
                    <a:lumMod val="75000"/>
                  </a:schemeClr>
                </a:solidFill>
              </a:rPr>
              <a:t> на </a:t>
            </a:r>
            <a:r>
              <a:rPr lang="ru-RU" sz="2800" dirty="0" err="1">
                <a:solidFill>
                  <a:schemeClr val="accent2">
                    <a:lumMod val="75000"/>
                  </a:schemeClr>
                </a:solidFill>
              </a:rPr>
              <a:t>стърнища</a:t>
            </a:r>
            <a:r>
              <a:rPr lang="ru-RU" sz="2800" dirty="0">
                <a:solidFill>
                  <a:schemeClr val="accent2">
                    <a:lumMod val="75000"/>
                  </a:schemeClr>
                </a:solidFill>
              </a:rPr>
              <a:t>, </a:t>
            </a:r>
            <a:r>
              <a:rPr lang="ru-RU" sz="2800" dirty="0" err="1">
                <a:solidFill>
                  <a:schemeClr val="accent2">
                    <a:lumMod val="75000"/>
                  </a:schemeClr>
                </a:solidFill>
              </a:rPr>
              <a:t>като</a:t>
            </a:r>
            <a:r>
              <a:rPr lang="ru-RU" sz="2800" dirty="0">
                <a:solidFill>
                  <a:schemeClr val="accent2">
                    <a:lumMod val="75000"/>
                  </a:schemeClr>
                </a:solidFill>
              </a:rPr>
              <a:t> </a:t>
            </a:r>
            <a:r>
              <a:rPr lang="ru-RU" sz="2800" dirty="0" err="1">
                <a:solidFill>
                  <a:schemeClr val="accent2">
                    <a:lumMod val="75000"/>
                  </a:schemeClr>
                </a:solidFill>
              </a:rPr>
              <a:t>едни</a:t>
            </a:r>
            <a:r>
              <a:rPr lang="ru-RU" sz="2800" dirty="0">
                <a:solidFill>
                  <a:schemeClr val="accent2">
                    <a:lumMod val="75000"/>
                  </a:schemeClr>
                </a:solidFill>
              </a:rPr>
              <a:t> от </a:t>
            </a:r>
            <a:r>
              <a:rPr lang="ru-RU" sz="2800" dirty="0" err="1">
                <a:solidFill>
                  <a:schemeClr val="accent2">
                    <a:lumMod val="75000"/>
                  </a:schemeClr>
                </a:solidFill>
              </a:rPr>
              <a:t>често</a:t>
            </a:r>
            <a:r>
              <a:rPr lang="ru-RU" sz="2800" dirty="0">
                <a:solidFill>
                  <a:schemeClr val="accent2">
                    <a:lumMod val="75000"/>
                  </a:schemeClr>
                </a:solidFill>
              </a:rPr>
              <a:t> </a:t>
            </a:r>
            <a:r>
              <a:rPr lang="ru-RU" sz="2800" dirty="0" err="1">
                <a:solidFill>
                  <a:schemeClr val="accent2">
                    <a:lumMod val="75000"/>
                  </a:schemeClr>
                </a:solidFill>
              </a:rPr>
              <a:t>срещаните</a:t>
            </a:r>
            <a:r>
              <a:rPr lang="ru-RU" sz="2800" dirty="0">
                <a:solidFill>
                  <a:schemeClr val="accent2">
                    <a:lumMod val="75000"/>
                  </a:schemeClr>
                </a:solidFill>
              </a:rPr>
              <a:t> </a:t>
            </a:r>
            <a:r>
              <a:rPr lang="ru-RU" sz="2800" dirty="0" err="1">
                <a:solidFill>
                  <a:schemeClr val="accent2">
                    <a:lumMod val="75000"/>
                  </a:schemeClr>
                </a:solidFill>
              </a:rPr>
              <a:t>източници</a:t>
            </a:r>
            <a:r>
              <a:rPr lang="ru-RU" sz="2800" dirty="0">
                <a:solidFill>
                  <a:schemeClr val="accent2">
                    <a:lumMod val="75000"/>
                  </a:schemeClr>
                </a:solidFill>
              </a:rPr>
              <a:t> на </a:t>
            </a:r>
            <a:r>
              <a:rPr lang="ru-RU" sz="2800" dirty="0" err="1">
                <a:solidFill>
                  <a:schemeClr val="accent2">
                    <a:lumMod val="75000"/>
                  </a:schemeClr>
                </a:solidFill>
              </a:rPr>
              <a:t>опасност</a:t>
            </a:r>
            <a:r>
              <a:rPr lang="ru-RU" sz="2800" dirty="0">
                <a:solidFill>
                  <a:schemeClr val="accent2">
                    <a:lumMod val="75000"/>
                  </a:schemeClr>
                </a:solidFill>
              </a:rPr>
              <a:t> за </a:t>
            </a:r>
            <a:r>
              <a:rPr lang="ru-RU" sz="2800" dirty="0" err="1">
                <a:solidFill>
                  <a:schemeClr val="accent2">
                    <a:lumMod val="75000"/>
                  </a:schemeClr>
                </a:solidFill>
              </a:rPr>
              <a:t>причиняване</a:t>
            </a:r>
            <a:r>
              <a:rPr lang="ru-RU" sz="2800" dirty="0">
                <a:solidFill>
                  <a:schemeClr val="accent2">
                    <a:lumMod val="75000"/>
                  </a:schemeClr>
                </a:solidFill>
              </a:rPr>
              <a:t> на </a:t>
            </a:r>
            <a:r>
              <a:rPr lang="ru-RU" sz="2800" dirty="0" err="1">
                <a:solidFill>
                  <a:schemeClr val="accent2">
                    <a:lumMod val="75000"/>
                  </a:schemeClr>
                </a:solidFill>
              </a:rPr>
              <a:t>пожари</a:t>
            </a:r>
            <a:r>
              <a:rPr lang="ru-RU" sz="2800" dirty="0">
                <a:solidFill>
                  <a:schemeClr val="accent2">
                    <a:lumMod val="75000"/>
                  </a:schemeClr>
                </a:solidFill>
              </a:rPr>
              <a:t>.</a:t>
            </a:r>
            <a:endParaRPr lang="bg-BG" sz="2800" dirty="0">
              <a:solidFill>
                <a:schemeClr val="accent2">
                  <a:lumMod val="75000"/>
                </a:schemeClr>
              </a:solidFill>
            </a:endParaRPr>
          </a:p>
        </p:txBody>
      </p:sp>
      <p:pic>
        <p:nvPicPr>
          <p:cNvPr id="4" name="Picture 2">
            <a:extLst>
              <a:ext uri="{FF2B5EF4-FFF2-40B4-BE49-F238E27FC236}">
                <a16:creationId xmlns:a16="http://schemas.microsoft.com/office/drawing/2014/main" id="{8E6CCF0E-F2D3-3F03-621B-B59787941F9E}"/>
              </a:ext>
            </a:extLst>
          </p:cNvPr>
          <p:cNvPicPr>
            <a:picLocks noChangeAspect="1"/>
          </p:cNvPicPr>
          <p:nvPr/>
        </p:nvPicPr>
        <p:blipFill>
          <a:blip r:embed="rId4"/>
          <a:srcRect l="27203" t="45238" r="26905" b="36508"/>
          <a:stretch/>
        </p:blipFill>
        <p:spPr>
          <a:xfrm>
            <a:off x="0" y="5632676"/>
            <a:ext cx="4920180" cy="1100819"/>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750124" y="600516"/>
            <a:ext cx="10493020" cy="4464465"/>
          </a:xfrm>
        </p:spPr>
        <p:txBody>
          <a:bodyPr>
            <a:noAutofit/>
          </a:bodyPr>
          <a:lstStyle/>
          <a:p>
            <a:r>
              <a:rPr lang="ru-RU" sz="2800" dirty="0">
                <a:solidFill>
                  <a:schemeClr val="accent2">
                    <a:lumMod val="75000"/>
                  </a:schemeClr>
                </a:solidFill>
              </a:rPr>
              <a:t>С цел </a:t>
            </a:r>
            <a:r>
              <a:rPr lang="ru-RU" sz="2800" dirty="0" err="1">
                <a:solidFill>
                  <a:schemeClr val="accent2">
                    <a:lumMod val="75000"/>
                  </a:schemeClr>
                </a:solidFill>
              </a:rPr>
              <a:t>опазване</a:t>
            </a:r>
            <a:r>
              <a:rPr lang="ru-RU" sz="2800" dirty="0">
                <a:solidFill>
                  <a:schemeClr val="accent2">
                    <a:lumMod val="75000"/>
                  </a:schemeClr>
                </a:solidFill>
              </a:rPr>
              <a:t> на </a:t>
            </a:r>
            <a:r>
              <a:rPr lang="ru-RU" sz="2800" dirty="0" err="1">
                <a:solidFill>
                  <a:schemeClr val="accent2">
                    <a:lumMod val="75000"/>
                  </a:schemeClr>
                </a:solidFill>
              </a:rPr>
              <a:t>земеделските</a:t>
            </a:r>
            <a:r>
              <a:rPr lang="ru-RU" sz="2800" dirty="0">
                <a:solidFill>
                  <a:schemeClr val="accent2">
                    <a:lumMod val="75000"/>
                  </a:schemeClr>
                </a:solidFill>
              </a:rPr>
              <a:t> и </a:t>
            </a:r>
            <a:r>
              <a:rPr lang="ru-RU" sz="2800" dirty="0" err="1">
                <a:solidFill>
                  <a:schemeClr val="accent2">
                    <a:lumMod val="75000"/>
                  </a:schemeClr>
                </a:solidFill>
              </a:rPr>
              <a:t>горски</a:t>
            </a:r>
            <a:r>
              <a:rPr lang="ru-RU" sz="2800" dirty="0">
                <a:solidFill>
                  <a:schemeClr val="accent2">
                    <a:lumMod val="75000"/>
                  </a:schemeClr>
                </a:solidFill>
              </a:rPr>
              <a:t> </a:t>
            </a:r>
            <a:r>
              <a:rPr lang="ru-RU" sz="2800" dirty="0" err="1">
                <a:solidFill>
                  <a:schemeClr val="accent2">
                    <a:lumMod val="75000"/>
                  </a:schemeClr>
                </a:solidFill>
              </a:rPr>
              <a:t>територии</a:t>
            </a:r>
            <a:r>
              <a:rPr lang="ru-RU" sz="2800" dirty="0">
                <a:solidFill>
                  <a:schemeClr val="accent2">
                    <a:lumMod val="75000"/>
                  </a:schemeClr>
                </a:solidFill>
              </a:rPr>
              <a:t>, </a:t>
            </a:r>
            <a:r>
              <a:rPr lang="ru-RU" sz="2800" dirty="0" err="1">
                <a:solidFill>
                  <a:schemeClr val="accent2">
                    <a:lumMod val="75000"/>
                  </a:schemeClr>
                </a:solidFill>
              </a:rPr>
              <a:t>Министърът</a:t>
            </a:r>
            <a:r>
              <a:rPr lang="ru-RU" sz="2800" dirty="0">
                <a:solidFill>
                  <a:schemeClr val="accent2">
                    <a:lumMod val="75000"/>
                  </a:schemeClr>
                </a:solidFill>
              </a:rPr>
              <a:t> на </a:t>
            </a:r>
            <a:r>
              <a:rPr lang="ru-RU" sz="2800" dirty="0" err="1">
                <a:solidFill>
                  <a:schemeClr val="accent2">
                    <a:lumMod val="75000"/>
                  </a:schemeClr>
                </a:solidFill>
              </a:rPr>
              <a:t>земеделието</a:t>
            </a:r>
            <a:r>
              <a:rPr lang="ru-RU" sz="2800" dirty="0">
                <a:solidFill>
                  <a:schemeClr val="accent2">
                    <a:lumMod val="75000"/>
                  </a:schemeClr>
                </a:solidFill>
              </a:rPr>
              <a:t> </a:t>
            </a:r>
            <a:r>
              <a:rPr lang="ru-RU" sz="2800" dirty="0" err="1">
                <a:solidFill>
                  <a:schemeClr val="accent2">
                    <a:lumMod val="75000"/>
                  </a:schemeClr>
                </a:solidFill>
              </a:rPr>
              <a:t>може</a:t>
            </a:r>
            <a:r>
              <a:rPr lang="ru-RU" sz="2800" dirty="0">
                <a:solidFill>
                  <a:schemeClr val="accent2">
                    <a:lumMod val="75000"/>
                  </a:schemeClr>
                </a:solidFill>
              </a:rPr>
              <a:t> да </a:t>
            </a:r>
            <a:r>
              <a:rPr lang="ru-RU" sz="2800" dirty="0" err="1">
                <a:solidFill>
                  <a:schemeClr val="accent2">
                    <a:lumMod val="75000"/>
                  </a:schemeClr>
                </a:solidFill>
              </a:rPr>
              <a:t>издаде</a:t>
            </a:r>
            <a:r>
              <a:rPr lang="ru-RU" sz="2800" dirty="0">
                <a:solidFill>
                  <a:schemeClr val="accent2">
                    <a:lumMod val="75000"/>
                  </a:schemeClr>
                </a:solidFill>
              </a:rPr>
              <a:t> </a:t>
            </a:r>
            <a:r>
              <a:rPr lang="ru-RU" sz="2800" dirty="0" err="1">
                <a:solidFill>
                  <a:schemeClr val="accent2">
                    <a:lumMod val="75000"/>
                  </a:schemeClr>
                </a:solidFill>
              </a:rPr>
              <a:t>Заповед</a:t>
            </a:r>
            <a:r>
              <a:rPr lang="ru-RU" sz="2800" dirty="0">
                <a:solidFill>
                  <a:schemeClr val="accent2">
                    <a:lumMod val="75000"/>
                  </a:schemeClr>
                </a:solidFill>
              </a:rPr>
              <a:t> за забрана за </a:t>
            </a:r>
            <a:r>
              <a:rPr lang="ru-RU" sz="2800" dirty="0" err="1">
                <a:solidFill>
                  <a:schemeClr val="accent2">
                    <a:lumMod val="75000"/>
                  </a:schemeClr>
                </a:solidFill>
              </a:rPr>
              <a:t>косене</a:t>
            </a:r>
            <a:r>
              <a:rPr lang="ru-RU" sz="2800" dirty="0">
                <a:solidFill>
                  <a:schemeClr val="accent2">
                    <a:lumMod val="75000"/>
                  </a:schemeClr>
                </a:solidFill>
              </a:rPr>
              <a:t> на </a:t>
            </a:r>
            <a:r>
              <a:rPr lang="ru-RU" sz="2800" dirty="0" err="1">
                <a:solidFill>
                  <a:schemeClr val="accent2">
                    <a:lumMod val="75000"/>
                  </a:schemeClr>
                </a:solidFill>
              </a:rPr>
              <a:t>тревата</a:t>
            </a:r>
            <a:r>
              <a:rPr lang="ru-RU" sz="2800" dirty="0">
                <a:solidFill>
                  <a:schemeClr val="accent2">
                    <a:lumMod val="75000"/>
                  </a:schemeClr>
                </a:solidFill>
              </a:rPr>
              <a:t>, </a:t>
            </a:r>
            <a:r>
              <a:rPr lang="ru-RU" sz="2800" dirty="0" err="1">
                <a:solidFill>
                  <a:schemeClr val="accent2">
                    <a:lumMod val="75000"/>
                  </a:schemeClr>
                </a:solidFill>
              </a:rPr>
              <a:t>машинно</a:t>
            </a:r>
            <a:r>
              <a:rPr lang="ru-RU" sz="2800" dirty="0">
                <a:solidFill>
                  <a:schemeClr val="accent2">
                    <a:lumMod val="75000"/>
                  </a:schemeClr>
                </a:solidFill>
              </a:rPr>
              <a:t> </a:t>
            </a:r>
            <a:r>
              <a:rPr lang="ru-RU" sz="2800" dirty="0" err="1">
                <a:solidFill>
                  <a:schemeClr val="accent2">
                    <a:lumMod val="75000"/>
                  </a:schemeClr>
                </a:solidFill>
              </a:rPr>
              <a:t>почистване</a:t>
            </a:r>
            <a:r>
              <a:rPr lang="ru-RU" sz="2800" dirty="0">
                <a:solidFill>
                  <a:schemeClr val="accent2">
                    <a:lumMod val="75000"/>
                  </a:schemeClr>
                </a:solidFill>
              </a:rPr>
              <a:t> (</a:t>
            </a:r>
            <a:r>
              <a:rPr lang="ru-RU" sz="2800" dirty="0" err="1">
                <a:solidFill>
                  <a:schemeClr val="accent2">
                    <a:lumMod val="75000"/>
                  </a:schemeClr>
                </a:solidFill>
              </a:rPr>
              <a:t>мулчиране</a:t>
            </a:r>
            <a:r>
              <a:rPr lang="ru-RU" sz="2800" dirty="0">
                <a:solidFill>
                  <a:schemeClr val="accent2">
                    <a:lumMod val="75000"/>
                  </a:schemeClr>
                </a:solidFill>
              </a:rPr>
              <a:t>), </a:t>
            </a:r>
            <a:r>
              <a:rPr lang="ru-RU" sz="2800" dirty="0" err="1">
                <a:solidFill>
                  <a:schemeClr val="accent2">
                    <a:lumMod val="75000"/>
                  </a:schemeClr>
                </a:solidFill>
              </a:rPr>
              <a:t>включително</a:t>
            </a:r>
            <a:r>
              <a:rPr lang="ru-RU" sz="2800" dirty="0">
                <a:solidFill>
                  <a:schemeClr val="accent2">
                    <a:lumMod val="75000"/>
                  </a:schemeClr>
                </a:solidFill>
              </a:rPr>
              <a:t> и </a:t>
            </a:r>
            <a:r>
              <a:rPr lang="ru-RU" sz="2800" dirty="0" err="1">
                <a:solidFill>
                  <a:schemeClr val="accent2">
                    <a:lumMod val="75000"/>
                  </a:schemeClr>
                </a:solidFill>
              </a:rPr>
              <a:t>почистване</a:t>
            </a:r>
            <a:r>
              <a:rPr lang="ru-RU" sz="2800" dirty="0">
                <a:solidFill>
                  <a:schemeClr val="accent2">
                    <a:lumMod val="75000"/>
                  </a:schemeClr>
                </a:solidFill>
              </a:rPr>
              <a:t> на </a:t>
            </a:r>
            <a:r>
              <a:rPr lang="ru-RU" sz="2800" dirty="0" err="1">
                <a:solidFill>
                  <a:schemeClr val="accent2">
                    <a:lumMod val="75000"/>
                  </a:schemeClr>
                </a:solidFill>
              </a:rPr>
              <a:t>храсти</a:t>
            </a:r>
            <a:r>
              <a:rPr lang="ru-RU" sz="2800" dirty="0">
                <a:solidFill>
                  <a:schemeClr val="accent2">
                    <a:lumMod val="75000"/>
                  </a:schemeClr>
                </a:solidFill>
              </a:rPr>
              <a:t> за определен период. </a:t>
            </a:r>
            <a:br>
              <a:rPr lang="ru-RU" sz="2800" dirty="0">
                <a:solidFill>
                  <a:schemeClr val="accent2">
                    <a:lumMod val="75000"/>
                  </a:schemeClr>
                </a:solidFill>
              </a:rPr>
            </a:br>
            <a:br>
              <a:rPr lang="ru-RU" sz="2800" dirty="0">
                <a:solidFill>
                  <a:schemeClr val="accent2">
                    <a:lumMod val="75000"/>
                  </a:schemeClr>
                </a:solidFill>
              </a:rPr>
            </a:br>
            <a:r>
              <a:rPr lang="ru-RU" sz="2800" dirty="0">
                <a:solidFill>
                  <a:schemeClr val="accent2">
                    <a:lumMod val="75000"/>
                  </a:schemeClr>
                </a:solidFill>
              </a:rPr>
              <a:t>При </a:t>
            </a:r>
            <a:r>
              <a:rPr lang="ru-RU" sz="2800" dirty="0" err="1">
                <a:solidFill>
                  <a:schemeClr val="accent2">
                    <a:lumMod val="75000"/>
                  </a:schemeClr>
                </a:solidFill>
              </a:rPr>
              <a:t>неспазване</a:t>
            </a:r>
            <a:r>
              <a:rPr lang="ru-RU" sz="2800" dirty="0">
                <a:solidFill>
                  <a:schemeClr val="accent2">
                    <a:lumMod val="75000"/>
                  </a:schemeClr>
                </a:solidFill>
              </a:rPr>
              <a:t> на </a:t>
            </a:r>
            <a:r>
              <a:rPr lang="ru-RU" sz="2800" dirty="0" err="1">
                <a:solidFill>
                  <a:schemeClr val="accent2">
                    <a:lumMod val="75000"/>
                  </a:schemeClr>
                </a:solidFill>
              </a:rPr>
              <a:t>Заповедта</a:t>
            </a:r>
            <a:r>
              <a:rPr lang="ru-RU" sz="2800" dirty="0">
                <a:solidFill>
                  <a:schemeClr val="accent2">
                    <a:lumMod val="75000"/>
                  </a:schemeClr>
                </a:solidFill>
              </a:rPr>
              <a:t> се </a:t>
            </a:r>
            <a:r>
              <a:rPr lang="ru-RU" sz="2800" dirty="0" err="1">
                <a:solidFill>
                  <a:schemeClr val="accent2">
                    <a:lumMod val="75000"/>
                  </a:schemeClr>
                </a:solidFill>
              </a:rPr>
              <a:t>налагани</a:t>
            </a:r>
            <a:r>
              <a:rPr lang="ru-RU" sz="2800" dirty="0">
                <a:solidFill>
                  <a:schemeClr val="accent2">
                    <a:lumMod val="75000"/>
                  </a:schemeClr>
                </a:solidFill>
              </a:rPr>
              <a:t> </a:t>
            </a:r>
            <a:r>
              <a:rPr lang="ru-RU" sz="2800" dirty="0" err="1">
                <a:solidFill>
                  <a:schemeClr val="accent2">
                    <a:lumMod val="75000"/>
                  </a:schemeClr>
                </a:solidFill>
              </a:rPr>
              <a:t>глоби</a:t>
            </a:r>
            <a:r>
              <a:rPr lang="ru-RU" sz="2800" dirty="0">
                <a:solidFill>
                  <a:schemeClr val="accent2">
                    <a:lumMod val="75000"/>
                  </a:schemeClr>
                </a:solidFill>
              </a:rPr>
              <a:t> или </a:t>
            </a:r>
            <a:r>
              <a:rPr lang="ru-RU" sz="2800" dirty="0" err="1">
                <a:solidFill>
                  <a:schemeClr val="accent2">
                    <a:lumMod val="75000"/>
                  </a:schemeClr>
                </a:solidFill>
              </a:rPr>
              <a:t>имуществени</a:t>
            </a:r>
            <a:r>
              <a:rPr lang="ru-RU" sz="2800" dirty="0">
                <a:solidFill>
                  <a:schemeClr val="accent2">
                    <a:lumMod val="75000"/>
                  </a:schemeClr>
                </a:solidFill>
              </a:rPr>
              <a:t> санкции.</a:t>
            </a:r>
            <a:endParaRPr lang="bg-BG" sz="2800" dirty="0">
              <a:solidFill>
                <a:schemeClr val="accent2">
                  <a:lumMod val="75000"/>
                </a:schemeClr>
              </a:solidFill>
            </a:endParaRPr>
          </a:p>
        </p:txBody>
      </p:sp>
      <p:pic>
        <p:nvPicPr>
          <p:cNvPr id="4" name="Picture 2">
            <a:extLst>
              <a:ext uri="{FF2B5EF4-FFF2-40B4-BE49-F238E27FC236}">
                <a16:creationId xmlns:a16="http://schemas.microsoft.com/office/drawing/2014/main" id="{8E6CCF0E-F2D3-3F03-621B-B59787941F9E}"/>
              </a:ext>
            </a:extLst>
          </p:cNvPr>
          <p:cNvPicPr>
            <a:picLocks noChangeAspect="1"/>
          </p:cNvPicPr>
          <p:nvPr/>
        </p:nvPicPr>
        <p:blipFill>
          <a:blip r:embed="rId3"/>
          <a:srcRect l="27203" t="45238" r="26905" b="36508"/>
          <a:stretch/>
        </p:blipFill>
        <p:spPr>
          <a:xfrm>
            <a:off x="0" y="5632676"/>
            <a:ext cx="4920180" cy="1100819"/>
          </a:xfrm>
          <a:prstGeom prst="rect">
            <a:avLst/>
          </a:prstGeom>
        </p:spPr>
      </p:pic>
    </p:spTree>
    <p:extLst>
      <p:ext uri="{BB962C8B-B14F-4D97-AF65-F5344CB8AC3E}">
        <p14:creationId xmlns:p14="http://schemas.microsoft.com/office/powerpoint/2010/main" val="294798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430692" y="491015"/>
            <a:ext cx="9330616" cy="4731757"/>
          </a:xfrm>
        </p:spPr>
        <p:txBody>
          <a:bodyPr>
            <a:noAutofit/>
          </a:bodyPr>
          <a:lstStyle/>
          <a:p>
            <a:pPr algn="ctr"/>
            <a:br>
              <a:rPr lang="ru-RU" sz="3400" dirty="0">
                <a:solidFill>
                  <a:schemeClr val="accent2">
                    <a:lumMod val="75000"/>
                  </a:schemeClr>
                </a:solidFill>
                <a:latin typeface="+mn-lt"/>
              </a:rPr>
            </a:br>
            <a:r>
              <a:rPr lang="ru-RU" sz="3400" b="1" u="sng" dirty="0">
                <a:solidFill>
                  <a:schemeClr val="accent2">
                    <a:lumMod val="75000"/>
                  </a:schemeClr>
                </a:solidFill>
                <a:latin typeface="+mn-lt"/>
              </a:rPr>
              <a:t>Цел: </a:t>
            </a:r>
            <a:br>
              <a:rPr lang="ru-RU" sz="3400" b="1" u="sng" dirty="0">
                <a:solidFill>
                  <a:schemeClr val="accent2">
                    <a:lumMod val="75000"/>
                  </a:schemeClr>
                </a:solidFill>
                <a:latin typeface="+mn-lt"/>
              </a:rPr>
            </a:br>
            <a:br>
              <a:rPr lang="ru-RU" sz="3400" dirty="0">
                <a:solidFill>
                  <a:schemeClr val="accent2">
                    <a:lumMod val="75000"/>
                  </a:schemeClr>
                </a:solidFill>
                <a:latin typeface="+mn-lt"/>
              </a:rPr>
            </a:br>
            <a:r>
              <a:rPr lang="ru-RU" sz="3400" dirty="0" err="1">
                <a:solidFill>
                  <a:schemeClr val="accent2">
                    <a:lumMod val="75000"/>
                  </a:schemeClr>
                </a:solidFill>
                <a:latin typeface="+mn-lt"/>
              </a:rPr>
              <a:t>Популяризиране</a:t>
            </a:r>
            <a:r>
              <a:rPr lang="ru-RU" sz="3400" dirty="0">
                <a:solidFill>
                  <a:schemeClr val="accent2">
                    <a:lumMod val="75000"/>
                  </a:schemeClr>
                </a:solidFill>
                <a:latin typeface="+mn-lt"/>
              </a:rPr>
              <a:t> на мерки </a:t>
            </a:r>
            <a:r>
              <a:rPr lang="ru-RU" sz="3400" dirty="0" err="1">
                <a:solidFill>
                  <a:schemeClr val="accent2">
                    <a:lumMod val="75000"/>
                  </a:schemeClr>
                </a:solidFill>
                <a:latin typeface="+mn-lt"/>
              </a:rPr>
              <a:t>срещу</a:t>
            </a:r>
            <a:r>
              <a:rPr lang="ru-RU" sz="3400" dirty="0">
                <a:solidFill>
                  <a:schemeClr val="accent2">
                    <a:lumMod val="75000"/>
                  </a:schemeClr>
                </a:solidFill>
                <a:latin typeface="+mn-lt"/>
              </a:rPr>
              <a:t> пожарите, </a:t>
            </a:r>
            <a:r>
              <a:rPr lang="ru-RU" sz="3400" dirty="0" err="1">
                <a:solidFill>
                  <a:schemeClr val="accent2">
                    <a:lumMod val="75000"/>
                  </a:schemeClr>
                </a:solidFill>
                <a:latin typeface="+mn-lt"/>
              </a:rPr>
              <a:t>причинени</a:t>
            </a:r>
            <a:r>
              <a:rPr lang="ru-RU" sz="3400" dirty="0">
                <a:solidFill>
                  <a:schemeClr val="accent2">
                    <a:lumMod val="75000"/>
                  </a:schemeClr>
                </a:solidFill>
                <a:latin typeface="+mn-lt"/>
              </a:rPr>
              <a:t> от </a:t>
            </a:r>
            <a:r>
              <a:rPr lang="ru-RU" sz="3400" dirty="0" err="1">
                <a:solidFill>
                  <a:schemeClr val="accent2">
                    <a:lumMod val="75000"/>
                  </a:schemeClr>
                </a:solidFill>
                <a:latin typeface="+mn-lt"/>
              </a:rPr>
              <a:t>опасни</a:t>
            </a:r>
            <a:r>
              <a:rPr lang="ru-RU" sz="3400" dirty="0">
                <a:solidFill>
                  <a:schemeClr val="accent2">
                    <a:lumMod val="75000"/>
                  </a:schemeClr>
                </a:solidFill>
                <a:latin typeface="+mn-lt"/>
              </a:rPr>
              <a:t> </a:t>
            </a:r>
            <a:r>
              <a:rPr lang="ru-RU" sz="3400" dirty="0" err="1">
                <a:solidFill>
                  <a:schemeClr val="accent2">
                    <a:lumMod val="75000"/>
                  </a:schemeClr>
                </a:solidFill>
                <a:latin typeface="+mn-lt"/>
              </a:rPr>
              <a:t>земеделски</a:t>
            </a:r>
            <a:r>
              <a:rPr lang="ru-RU" sz="3400" dirty="0">
                <a:solidFill>
                  <a:schemeClr val="accent2">
                    <a:lumMod val="75000"/>
                  </a:schemeClr>
                </a:solidFill>
                <a:latin typeface="+mn-lt"/>
              </a:rPr>
              <a:t> практики, с фокус </a:t>
            </a:r>
            <a:r>
              <a:rPr lang="ru-RU" sz="3400" dirty="0" err="1">
                <a:solidFill>
                  <a:schemeClr val="accent2">
                    <a:lumMod val="75000"/>
                  </a:schemeClr>
                </a:solidFill>
                <a:latin typeface="+mn-lt"/>
              </a:rPr>
              <a:t>върху</a:t>
            </a:r>
            <a:r>
              <a:rPr lang="ru-RU" sz="3400" dirty="0">
                <a:solidFill>
                  <a:schemeClr val="accent2">
                    <a:lumMod val="75000"/>
                  </a:schemeClr>
                </a:solidFill>
                <a:latin typeface="+mn-lt"/>
              </a:rPr>
              <a:t> </a:t>
            </a:r>
            <a:r>
              <a:rPr lang="ru-RU" sz="3400" dirty="0" err="1">
                <a:solidFill>
                  <a:schemeClr val="accent2">
                    <a:lumMod val="75000"/>
                  </a:schemeClr>
                </a:solidFill>
                <a:latin typeface="+mn-lt"/>
              </a:rPr>
              <a:t>опазване</a:t>
            </a:r>
            <a:r>
              <a:rPr lang="ru-RU" sz="3400" dirty="0">
                <a:solidFill>
                  <a:schemeClr val="accent2">
                    <a:lumMod val="75000"/>
                  </a:schemeClr>
                </a:solidFill>
                <a:latin typeface="+mn-lt"/>
              </a:rPr>
              <a:t> и  подобряване на природозащитното състояние на природно местообитание 4060 от </a:t>
            </a:r>
            <a:r>
              <a:rPr lang="ru-RU" sz="3400" dirty="0" err="1">
                <a:solidFill>
                  <a:schemeClr val="accent2">
                    <a:lumMod val="75000"/>
                  </a:schemeClr>
                </a:solidFill>
                <a:latin typeface="+mn-lt"/>
              </a:rPr>
              <a:t>пожари</a:t>
            </a:r>
            <a:endParaRPr lang="bg-BG" sz="3400" dirty="0">
              <a:solidFill>
                <a:schemeClr val="accent2">
                  <a:lumMod val="75000"/>
                </a:schemeClr>
              </a:solidFill>
              <a:latin typeface="+mn-lt"/>
            </a:endParaRPr>
          </a:p>
        </p:txBody>
      </p:sp>
      <p:pic>
        <p:nvPicPr>
          <p:cNvPr id="3" name="Picture 2"/>
          <p:cNvPicPr>
            <a:picLocks noChangeAspect="1"/>
          </p:cNvPicPr>
          <p:nvPr/>
        </p:nvPicPr>
        <p:blipFill>
          <a:blip r:embed="rId3"/>
          <a:srcRect l="27203" t="45238" r="26905" b="36508"/>
          <a:stretch/>
        </p:blipFill>
        <p:spPr>
          <a:xfrm>
            <a:off x="95250" y="5632676"/>
            <a:ext cx="4920180" cy="1100819"/>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E6CCF0E-F2D3-3F03-621B-B59787941F9E}"/>
              </a:ext>
            </a:extLst>
          </p:cNvPr>
          <p:cNvPicPr>
            <a:picLocks noChangeAspect="1"/>
          </p:cNvPicPr>
          <p:nvPr/>
        </p:nvPicPr>
        <p:blipFill>
          <a:blip r:embed="rId3"/>
          <a:srcRect l="27203" t="45238" r="26905" b="36508"/>
          <a:stretch/>
        </p:blipFill>
        <p:spPr>
          <a:xfrm>
            <a:off x="0" y="5632676"/>
            <a:ext cx="4920180" cy="1100819"/>
          </a:xfrm>
          <a:prstGeom prst="rect">
            <a:avLst/>
          </a:prstGeom>
          <a:solidFill>
            <a:schemeClr val="accent2">
              <a:lumMod val="75000"/>
            </a:schemeClr>
          </a:solidFill>
        </p:spPr>
      </p:pic>
      <p:sp>
        <p:nvSpPr>
          <p:cNvPr id="2" name="Текстово поле 1">
            <a:extLst>
              <a:ext uri="{FF2B5EF4-FFF2-40B4-BE49-F238E27FC236}">
                <a16:creationId xmlns:a16="http://schemas.microsoft.com/office/drawing/2014/main" id="{42B1FF75-6A32-1D65-E410-A446ACFEC0FB}"/>
              </a:ext>
            </a:extLst>
          </p:cNvPr>
          <p:cNvSpPr txBox="1"/>
          <p:nvPr/>
        </p:nvSpPr>
        <p:spPr>
          <a:xfrm>
            <a:off x="664875" y="380618"/>
            <a:ext cx="10607039" cy="3970318"/>
          </a:xfrm>
          <a:prstGeom prst="rect">
            <a:avLst/>
          </a:prstGeom>
          <a:solidFill>
            <a:schemeClr val="accent2">
              <a:lumMod val="75000"/>
            </a:schemeClr>
          </a:solidFill>
        </p:spPr>
        <p:txBody>
          <a:bodyPr wrap="square" rtlCol="0">
            <a:spAutoFit/>
          </a:bodyPr>
          <a:lstStyle/>
          <a:p>
            <a:r>
              <a:rPr lang="ru-RU" sz="2800" dirty="0"/>
              <a:t>При пожар </a:t>
            </a:r>
            <a:r>
              <a:rPr lang="ru-RU" sz="2800" dirty="0" err="1"/>
              <a:t>веднага</a:t>
            </a:r>
            <a:r>
              <a:rPr lang="ru-RU" sz="2800" dirty="0"/>
              <a:t> </a:t>
            </a:r>
            <a:r>
              <a:rPr lang="ru-RU" sz="2800" dirty="0" err="1"/>
              <a:t>съобщете</a:t>
            </a:r>
            <a:r>
              <a:rPr lang="ru-RU" sz="2800" dirty="0"/>
              <a:t> на телефон 112, след </a:t>
            </a:r>
            <a:r>
              <a:rPr lang="ru-RU" sz="2800" dirty="0" err="1"/>
              <a:t>това</a:t>
            </a:r>
            <a:r>
              <a:rPr lang="ru-RU" sz="2800" dirty="0"/>
              <a:t> </a:t>
            </a:r>
            <a:r>
              <a:rPr lang="ru-RU" sz="2800" dirty="0" err="1"/>
              <a:t>незабавно</a:t>
            </a:r>
            <a:r>
              <a:rPr lang="ru-RU" sz="2800" dirty="0"/>
              <a:t> </a:t>
            </a:r>
            <a:r>
              <a:rPr lang="ru-RU" sz="2800" dirty="0" err="1"/>
              <a:t>започнете</a:t>
            </a:r>
            <a:r>
              <a:rPr lang="ru-RU" sz="2800" dirty="0"/>
              <a:t> </a:t>
            </a:r>
            <a:r>
              <a:rPr lang="ru-RU" sz="2800" dirty="0" err="1"/>
              <a:t>гасене</a:t>
            </a:r>
            <a:r>
              <a:rPr lang="ru-RU" sz="2800" dirty="0"/>
              <a:t> с </a:t>
            </a:r>
            <a:r>
              <a:rPr lang="ru-RU" sz="2800" dirty="0" err="1"/>
              <a:t>подръчни</a:t>
            </a:r>
            <a:r>
              <a:rPr lang="ru-RU" sz="2800" dirty="0"/>
              <a:t> </a:t>
            </a:r>
            <a:r>
              <a:rPr lang="ru-RU" sz="2800" dirty="0" err="1"/>
              <a:t>съоръжения</a:t>
            </a:r>
            <a:r>
              <a:rPr lang="ru-RU" sz="2800" dirty="0"/>
              <a:t> и </a:t>
            </a:r>
            <a:r>
              <a:rPr lang="ru-RU" sz="2800" dirty="0" err="1"/>
              <a:t>организирайте</a:t>
            </a:r>
            <a:r>
              <a:rPr lang="ru-RU" sz="2800" dirty="0"/>
              <a:t> </a:t>
            </a:r>
            <a:r>
              <a:rPr lang="ru-RU" sz="2800" dirty="0" err="1"/>
              <a:t>евакуацията</a:t>
            </a:r>
            <a:r>
              <a:rPr lang="ru-RU" sz="2800" dirty="0"/>
              <a:t> на </a:t>
            </a:r>
            <a:r>
              <a:rPr lang="ru-RU" sz="2800" dirty="0" err="1"/>
              <a:t>застрашените</a:t>
            </a:r>
            <a:r>
              <a:rPr lang="ru-RU" sz="2800" dirty="0"/>
              <a:t> от пожара хора, имущество, </a:t>
            </a:r>
            <a:r>
              <a:rPr lang="ru-RU" sz="2800" dirty="0" err="1"/>
              <a:t>животни</a:t>
            </a:r>
            <a:r>
              <a:rPr lang="ru-RU" sz="2800" dirty="0"/>
              <a:t> и техника.</a:t>
            </a:r>
            <a:br>
              <a:rPr lang="ru-RU" sz="2800" dirty="0"/>
            </a:br>
            <a:endParaRPr lang="ru-RU" sz="2800" dirty="0"/>
          </a:p>
          <a:p>
            <a:r>
              <a:rPr lang="ru-RU" sz="2800" dirty="0" err="1"/>
              <a:t>Ако</a:t>
            </a:r>
            <a:r>
              <a:rPr lang="ru-RU" sz="2800" dirty="0"/>
              <a:t> </a:t>
            </a:r>
            <a:r>
              <a:rPr lang="ru-RU" sz="2800" dirty="0" err="1"/>
              <a:t>пожарът</a:t>
            </a:r>
            <a:r>
              <a:rPr lang="ru-RU" sz="2800" dirty="0"/>
              <a:t> е в </a:t>
            </a:r>
            <a:r>
              <a:rPr lang="ru-RU" sz="2800" dirty="0" err="1"/>
              <a:t>начална</a:t>
            </a:r>
            <a:r>
              <a:rPr lang="ru-RU" sz="2800" dirty="0"/>
              <a:t> фаза </a:t>
            </a:r>
            <a:r>
              <a:rPr lang="ru-RU" sz="2800" dirty="0" err="1"/>
              <a:t>трябва</a:t>
            </a:r>
            <a:r>
              <a:rPr lang="ru-RU" sz="2800" dirty="0"/>
              <a:t> да се </a:t>
            </a:r>
            <a:r>
              <a:rPr lang="ru-RU" sz="2800" dirty="0" err="1"/>
              <a:t>предприемат</a:t>
            </a:r>
            <a:r>
              <a:rPr lang="ru-RU" sz="2800" dirty="0"/>
              <a:t> мерки за </a:t>
            </a:r>
            <a:r>
              <a:rPr lang="ru-RU" sz="2800" dirty="0" err="1"/>
              <a:t>угасяне</a:t>
            </a:r>
            <a:r>
              <a:rPr lang="ru-RU" sz="2800" dirty="0"/>
              <a:t> чрез: </a:t>
            </a:r>
            <a:r>
              <a:rPr lang="ru-RU" sz="2800" dirty="0" err="1"/>
              <a:t>насипване</a:t>
            </a:r>
            <a:r>
              <a:rPr lang="ru-RU" sz="2800" dirty="0"/>
              <a:t> на </a:t>
            </a:r>
            <a:r>
              <a:rPr lang="ru-RU" sz="2800" dirty="0" err="1"/>
              <a:t>пръст</a:t>
            </a:r>
            <a:r>
              <a:rPr lang="ru-RU" sz="2800" dirty="0"/>
              <a:t>, </a:t>
            </a:r>
            <a:r>
              <a:rPr lang="ru-RU" sz="2800" dirty="0" err="1"/>
              <a:t>пясък</a:t>
            </a:r>
            <a:r>
              <a:rPr lang="ru-RU" sz="2800" dirty="0"/>
              <a:t>, </a:t>
            </a:r>
            <a:r>
              <a:rPr lang="ru-RU" sz="2800" dirty="0" err="1"/>
              <a:t>потушаване</a:t>
            </a:r>
            <a:r>
              <a:rPr lang="ru-RU" sz="2800" dirty="0"/>
              <a:t> с </a:t>
            </a:r>
            <a:r>
              <a:rPr lang="ru-RU" sz="2800" dirty="0" err="1"/>
              <a:t>тупалки</a:t>
            </a:r>
            <a:r>
              <a:rPr lang="ru-RU" sz="2800" dirty="0"/>
              <a:t> от зелени клони.</a:t>
            </a:r>
            <a:br>
              <a:rPr lang="ru-RU" sz="2800" dirty="0"/>
            </a:br>
            <a:endParaRPr lang="bg-BG" sz="2800" dirty="0"/>
          </a:p>
        </p:txBody>
      </p:sp>
    </p:spTree>
    <p:extLst>
      <p:ext uri="{BB962C8B-B14F-4D97-AF65-F5344CB8AC3E}">
        <p14:creationId xmlns:p14="http://schemas.microsoft.com/office/powerpoint/2010/main" val="25750216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8E6CCF0E-F2D3-3F03-621B-B59787941F9E}"/>
              </a:ext>
            </a:extLst>
          </p:cNvPr>
          <p:cNvPicPr>
            <a:picLocks noChangeAspect="1"/>
          </p:cNvPicPr>
          <p:nvPr/>
        </p:nvPicPr>
        <p:blipFill>
          <a:blip r:embed="rId3"/>
          <a:srcRect l="27203" t="45238" r="26905" b="36508"/>
          <a:stretch/>
        </p:blipFill>
        <p:spPr>
          <a:xfrm>
            <a:off x="0" y="5632676"/>
            <a:ext cx="4920180" cy="1100819"/>
          </a:xfrm>
          <a:prstGeom prst="rect">
            <a:avLst/>
          </a:prstGeom>
          <a:solidFill>
            <a:schemeClr val="accent2">
              <a:lumMod val="75000"/>
            </a:schemeClr>
          </a:solidFill>
        </p:spPr>
      </p:pic>
      <p:sp>
        <p:nvSpPr>
          <p:cNvPr id="2" name="Текстово поле 1">
            <a:extLst>
              <a:ext uri="{FF2B5EF4-FFF2-40B4-BE49-F238E27FC236}">
                <a16:creationId xmlns:a16="http://schemas.microsoft.com/office/drawing/2014/main" id="{42B1FF75-6A32-1D65-E410-A446ACFEC0FB}"/>
              </a:ext>
            </a:extLst>
          </p:cNvPr>
          <p:cNvSpPr txBox="1"/>
          <p:nvPr/>
        </p:nvSpPr>
        <p:spPr>
          <a:xfrm>
            <a:off x="664875" y="380618"/>
            <a:ext cx="10607039" cy="4832092"/>
          </a:xfrm>
          <a:prstGeom prst="rect">
            <a:avLst/>
          </a:prstGeom>
          <a:solidFill>
            <a:schemeClr val="accent2">
              <a:lumMod val="75000"/>
            </a:schemeClr>
          </a:solidFill>
        </p:spPr>
        <p:txBody>
          <a:bodyPr wrap="square" rtlCol="0">
            <a:spAutoFit/>
          </a:bodyPr>
          <a:lstStyle/>
          <a:p>
            <a:r>
              <a:rPr lang="ru-RU" sz="2800" dirty="0" err="1"/>
              <a:t>Трябва</a:t>
            </a:r>
            <a:r>
              <a:rPr lang="ru-RU" sz="2800" dirty="0"/>
              <a:t> да се пазят </a:t>
            </a:r>
            <a:r>
              <a:rPr lang="ru-RU" sz="2800" dirty="0" err="1"/>
              <a:t>дрехите</a:t>
            </a:r>
            <a:r>
              <a:rPr lang="ru-RU" sz="2800" dirty="0"/>
              <a:t> от </a:t>
            </a:r>
            <a:r>
              <a:rPr lang="ru-RU" sz="2800" dirty="0" err="1"/>
              <a:t>запалване</a:t>
            </a:r>
            <a:r>
              <a:rPr lang="ru-RU" sz="2800" dirty="0"/>
              <a:t>, </a:t>
            </a:r>
            <a:r>
              <a:rPr lang="ru-RU" sz="2800" dirty="0" err="1"/>
              <a:t>особено</a:t>
            </a:r>
            <a:r>
              <a:rPr lang="ru-RU" sz="2800" dirty="0"/>
              <a:t> </a:t>
            </a:r>
            <a:r>
              <a:rPr lang="ru-RU" sz="2800" dirty="0" err="1"/>
              <a:t>ако</a:t>
            </a:r>
            <a:r>
              <a:rPr lang="ru-RU" sz="2800" dirty="0"/>
              <a:t> </a:t>
            </a:r>
            <a:r>
              <a:rPr lang="ru-RU" sz="2800" dirty="0" err="1"/>
              <a:t>са</a:t>
            </a:r>
            <a:r>
              <a:rPr lang="ru-RU" sz="2800" dirty="0"/>
              <a:t> от </a:t>
            </a:r>
            <a:r>
              <a:rPr lang="ru-RU" sz="2800" dirty="0" err="1"/>
              <a:t>изкуствена</a:t>
            </a:r>
            <a:r>
              <a:rPr lang="ru-RU" sz="2800" dirty="0"/>
              <a:t> материя (да не се </a:t>
            </a:r>
            <a:r>
              <a:rPr lang="ru-RU" sz="2800" dirty="0" err="1"/>
              <a:t>разголва</a:t>
            </a:r>
            <a:r>
              <a:rPr lang="ru-RU" sz="2800" dirty="0"/>
              <a:t> </a:t>
            </a:r>
            <a:r>
              <a:rPr lang="ru-RU" sz="2800" dirty="0" err="1"/>
              <a:t>тялото</a:t>
            </a:r>
            <a:r>
              <a:rPr lang="ru-RU" sz="2800" dirty="0"/>
              <a:t>, </a:t>
            </a:r>
            <a:r>
              <a:rPr lang="ru-RU" sz="2800" dirty="0" err="1"/>
              <a:t>поради</a:t>
            </a:r>
            <a:r>
              <a:rPr lang="ru-RU" sz="2800" dirty="0"/>
              <a:t> висок риск от </a:t>
            </a:r>
            <a:r>
              <a:rPr lang="ru-RU" sz="2800" dirty="0" err="1"/>
              <a:t>изгаряне</a:t>
            </a:r>
            <a:r>
              <a:rPr lang="ru-RU" sz="2800" dirty="0"/>
              <a:t>).</a:t>
            </a:r>
          </a:p>
          <a:p>
            <a:br>
              <a:rPr lang="ru-RU" sz="2800" dirty="0"/>
            </a:br>
            <a:r>
              <a:rPr lang="ru-RU" sz="2800" dirty="0"/>
              <a:t>Да се </a:t>
            </a:r>
            <a:r>
              <a:rPr lang="ru-RU" sz="2800" dirty="0" err="1"/>
              <a:t>предпазват</a:t>
            </a:r>
            <a:r>
              <a:rPr lang="ru-RU" sz="2800" dirty="0"/>
              <a:t> </a:t>
            </a:r>
            <a:r>
              <a:rPr lang="ru-RU" sz="2800" dirty="0" err="1"/>
              <a:t>дихателните</a:t>
            </a:r>
            <a:r>
              <a:rPr lang="ru-RU" sz="2800" dirty="0"/>
              <a:t> </a:t>
            </a:r>
            <a:r>
              <a:rPr lang="ru-RU" sz="2800" dirty="0" err="1"/>
              <a:t>пътища</a:t>
            </a:r>
            <a:r>
              <a:rPr lang="ru-RU" sz="2800" dirty="0"/>
              <a:t> чрез </a:t>
            </a:r>
            <a:r>
              <a:rPr lang="ru-RU" sz="2800" dirty="0" err="1"/>
              <a:t>поставяне</a:t>
            </a:r>
            <a:r>
              <a:rPr lang="ru-RU" sz="2800" dirty="0"/>
              <a:t> на </a:t>
            </a:r>
            <a:r>
              <a:rPr lang="ru-RU" sz="2800" dirty="0" err="1"/>
              <a:t>мокри</a:t>
            </a:r>
            <a:r>
              <a:rPr lang="ru-RU" sz="2800" dirty="0"/>
              <a:t> </a:t>
            </a:r>
            <a:r>
              <a:rPr lang="ru-RU" sz="2800" dirty="0" err="1"/>
              <a:t>кърпи</a:t>
            </a:r>
            <a:r>
              <a:rPr lang="ru-RU" sz="2800" dirty="0"/>
              <a:t> или </a:t>
            </a:r>
            <a:r>
              <a:rPr lang="ru-RU" sz="2800" dirty="0" err="1"/>
              <a:t>други</a:t>
            </a:r>
            <a:r>
              <a:rPr lang="ru-RU" sz="2800" dirty="0"/>
              <a:t> </a:t>
            </a:r>
            <a:r>
              <a:rPr lang="ru-RU" sz="2800" dirty="0" err="1"/>
              <a:t>лични</a:t>
            </a:r>
            <a:r>
              <a:rPr lang="ru-RU" sz="2800" dirty="0"/>
              <a:t> </a:t>
            </a:r>
            <a:r>
              <a:rPr lang="ru-RU" sz="2800" dirty="0" err="1"/>
              <a:t>предпазни</a:t>
            </a:r>
            <a:r>
              <a:rPr lang="ru-RU" sz="2800" dirty="0"/>
              <a:t> средства.</a:t>
            </a:r>
          </a:p>
          <a:p>
            <a:br>
              <a:rPr lang="ru-RU" sz="2800" dirty="0"/>
            </a:br>
            <a:r>
              <a:rPr lang="ru-RU" sz="2800" dirty="0"/>
              <a:t>При </a:t>
            </a:r>
            <a:r>
              <a:rPr lang="ru-RU" sz="2800" dirty="0" err="1"/>
              <a:t>опасност</a:t>
            </a:r>
            <a:r>
              <a:rPr lang="ru-RU" sz="2800" dirty="0"/>
              <a:t> от </a:t>
            </a:r>
            <a:r>
              <a:rPr lang="ru-RU" sz="2800" dirty="0" err="1"/>
              <a:t>бързо</a:t>
            </a:r>
            <a:r>
              <a:rPr lang="ru-RU" sz="2800" dirty="0"/>
              <a:t> </a:t>
            </a:r>
            <a:r>
              <a:rPr lang="ru-RU" sz="2800" dirty="0" err="1"/>
              <a:t>усложняване</a:t>
            </a:r>
            <a:r>
              <a:rPr lang="ru-RU" sz="2800" dirty="0"/>
              <a:t> на </a:t>
            </a:r>
            <a:r>
              <a:rPr lang="ru-RU" sz="2800" dirty="0" err="1"/>
              <a:t>обстановката</a:t>
            </a:r>
            <a:r>
              <a:rPr lang="ru-RU" sz="2800" dirty="0"/>
              <a:t> </a:t>
            </a:r>
            <a:r>
              <a:rPr lang="ru-RU" sz="2800" dirty="0" err="1"/>
              <a:t>потърсете</a:t>
            </a:r>
            <a:r>
              <a:rPr lang="ru-RU" sz="2800" dirty="0"/>
              <a:t> безопасен </a:t>
            </a:r>
            <a:r>
              <a:rPr lang="ru-RU" sz="2800" dirty="0" err="1"/>
              <a:t>път</a:t>
            </a:r>
            <a:r>
              <a:rPr lang="ru-RU" sz="2800" dirty="0"/>
              <a:t> за </a:t>
            </a:r>
            <a:r>
              <a:rPr lang="ru-RU" sz="2800" dirty="0" err="1"/>
              <a:t>напускане</a:t>
            </a:r>
            <a:r>
              <a:rPr lang="ru-RU" sz="2800" dirty="0"/>
              <a:t> на </a:t>
            </a:r>
            <a:r>
              <a:rPr lang="ru-RU" sz="2800" dirty="0" err="1"/>
              <a:t>мястото</a:t>
            </a:r>
            <a:r>
              <a:rPr lang="ru-RU" sz="2800" dirty="0"/>
              <a:t> – в </a:t>
            </a:r>
            <a:r>
              <a:rPr lang="ru-RU" sz="2800" dirty="0" err="1"/>
              <a:t>посока</a:t>
            </a:r>
            <a:r>
              <a:rPr lang="ru-RU" sz="2800" dirty="0"/>
              <a:t>, перпендикулярна  на </a:t>
            </a:r>
            <a:r>
              <a:rPr lang="ru-RU" sz="2800" dirty="0" err="1"/>
              <a:t>вятъра</a:t>
            </a:r>
            <a:r>
              <a:rPr lang="ru-RU" sz="2800" dirty="0"/>
              <a:t> или </a:t>
            </a:r>
            <a:r>
              <a:rPr lang="ru-RU" sz="2800" dirty="0" err="1"/>
              <a:t>покрай</a:t>
            </a:r>
            <a:r>
              <a:rPr lang="ru-RU" sz="2800" dirty="0"/>
              <a:t> </a:t>
            </a:r>
            <a:r>
              <a:rPr lang="ru-RU" sz="2800" dirty="0" err="1"/>
              <a:t>водни</a:t>
            </a:r>
            <a:r>
              <a:rPr lang="ru-RU" sz="2800" dirty="0"/>
              <a:t> </a:t>
            </a:r>
            <a:r>
              <a:rPr lang="ru-RU" sz="2800" dirty="0" err="1"/>
              <a:t>басейни</a:t>
            </a:r>
            <a:r>
              <a:rPr lang="en-US" sz="2800" dirty="0"/>
              <a:t>.</a:t>
            </a:r>
            <a:endParaRPr lang="bg-BG" sz="2800" dirty="0"/>
          </a:p>
          <a:p>
            <a:endParaRPr lang="bg-BG" sz="2800" dirty="0"/>
          </a:p>
        </p:txBody>
      </p:sp>
    </p:spTree>
    <p:extLst>
      <p:ext uri="{BB962C8B-B14F-4D97-AF65-F5344CB8AC3E}">
        <p14:creationId xmlns:p14="http://schemas.microsoft.com/office/powerpoint/2010/main" val="1640613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4" y="609600"/>
            <a:ext cx="10295466" cy="3660559"/>
          </a:xfrm>
        </p:spPr>
        <p:txBody>
          <a:bodyPr>
            <a:noAutofit/>
          </a:bodyPr>
          <a:lstStyle/>
          <a:p>
            <a:pPr algn="just"/>
            <a:r>
              <a:rPr lang="bg-BG" sz="2800" dirty="0">
                <a:solidFill>
                  <a:schemeClr val="accent2">
                    <a:lumMod val="75000"/>
                  </a:schemeClr>
                </a:solidFill>
              </a:rPr>
              <a:t>Въпреки желанието си да помогнем и да се справим възможно най–бързо, трябва да внимаваме за собственото си здраве и недопускането на инциденти.</a:t>
            </a:r>
            <a:br>
              <a:rPr lang="bg-BG" sz="2800" dirty="0">
                <a:solidFill>
                  <a:schemeClr val="accent2">
                    <a:lumMod val="75000"/>
                  </a:schemeClr>
                </a:solidFill>
              </a:rPr>
            </a:br>
            <a:r>
              <a:rPr lang="bg-BG" sz="2800" dirty="0">
                <a:solidFill>
                  <a:schemeClr val="accent2">
                    <a:lumMod val="75000"/>
                  </a:schemeClr>
                </a:solidFill>
              </a:rPr>
              <a:t> </a:t>
            </a:r>
            <a:br>
              <a:rPr lang="bg-BG" sz="2800" dirty="0">
                <a:solidFill>
                  <a:schemeClr val="accent2">
                    <a:lumMod val="75000"/>
                  </a:schemeClr>
                </a:solidFill>
              </a:rPr>
            </a:br>
            <a:r>
              <a:rPr lang="bg-BG" sz="2800" dirty="0">
                <a:solidFill>
                  <a:schemeClr val="accent2">
                    <a:lumMod val="75000"/>
                  </a:schemeClr>
                </a:solidFill>
              </a:rPr>
              <a:t>Почти всяка година има загинали служители на горските структури, това само трябва да ни кара да бъдем много внимателни и отговорни при участието в гасене на пожари, стриктно да спазваме разпорежданията на държавните органи, да пазим себе си и хората около нас. </a:t>
            </a:r>
          </a:p>
        </p:txBody>
      </p:sp>
      <p:pic>
        <p:nvPicPr>
          <p:cNvPr id="4" name="Picture 3"/>
          <p:cNvPicPr>
            <a:picLocks noChangeAspect="1"/>
          </p:cNvPicPr>
          <p:nvPr/>
        </p:nvPicPr>
        <p:blipFill>
          <a:blip r:embed="rId3"/>
          <a:srcRect l="27203" t="45238" r="26905" b="36508"/>
          <a:stretch/>
        </p:blipFill>
        <p:spPr>
          <a:xfrm>
            <a:off x="0" y="5632676"/>
            <a:ext cx="4920180" cy="110081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4" y="609600"/>
            <a:ext cx="10295466" cy="3660559"/>
          </a:xfrm>
        </p:spPr>
        <p:txBody>
          <a:bodyPr>
            <a:noAutofit/>
          </a:bodyPr>
          <a:lstStyle/>
          <a:p>
            <a:br>
              <a:rPr lang="ru-RU" sz="2800" dirty="0">
                <a:solidFill>
                  <a:schemeClr val="accent2">
                    <a:lumMod val="75000"/>
                  </a:schemeClr>
                </a:solidFill>
              </a:rPr>
            </a:br>
            <a:r>
              <a:rPr lang="ru-RU" sz="2800" dirty="0">
                <a:solidFill>
                  <a:schemeClr val="accent2">
                    <a:lumMod val="75000"/>
                  </a:schemeClr>
                </a:solidFill>
              </a:rPr>
              <a:t>При пожар </a:t>
            </a:r>
            <a:r>
              <a:rPr lang="ru-RU" sz="2800" dirty="0" err="1">
                <a:solidFill>
                  <a:schemeClr val="accent2">
                    <a:lumMod val="75000"/>
                  </a:schemeClr>
                </a:solidFill>
              </a:rPr>
              <a:t>въздухът</a:t>
            </a:r>
            <a:r>
              <a:rPr lang="ru-RU" sz="2800" dirty="0">
                <a:solidFill>
                  <a:schemeClr val="accent2">
                    <a:lumMod val="75000"/>
                  </a:schemeClr>
                </a:solidFill>
              </a:rPr>
              <a:t> се </a:t>
            </a:r>
            <a:r>
              <a:rPr lang="ru-RU" sz="2800" dirty="0" err="1">
                <a:solidFill>
                  <a:schemeClr val="accent2">
                    <a:lumMod val="75000"/>
                  </a:schemeClr>
                </a:solidFill>
              </a:rPr>
              <a:t>замърсява</a:t>
            </a:r>
            <a:r>
              <a:rPr lang="ru-RU" sz="2800" dirty="0">
                <a:solidFill>
                  <a:schemeClr val="accent2">
                    <a:lumMod val="75000"/>
                  </a:schemeClr>
                </a:solidFill>
              </a:rPr>
              <a:t> не само от </a:t>
            </a:r>
            <a:r>
              <a:rPr lang="ru-RU" sz="2800" dirty="0" err="1">
                <a:solidFill>
                  <a:schemeClr val="accent2">
                    <a:lumMod val="75000"/>
                  </a:schemeClr>
                </a:solidFill>
              </a:rPr>
              <a:t>дима</a:t>
            </a:r>
            <a:r>
              <a:rPr lang="ru-RU" sz="2800" dirty="0">
                <a:solidFill>
                  <a:schemeClr val="accent2">
                    <a:lumMod val="75000"/>
                  </a:schemeClr>
                </a:solidFill>
              </a:rPr>
              <a:t>, но и от </a:t>
            </a:r>
            <a:r>
              <a:rPr lang="ru-RU" sz="2800" dirty="0" err="1">
                <a:solidFill>
                  <a:schemeClr val="accent2">
                    <a:lumMod val="75000"/>
                  </a:schemeClr>
                </a:solidFill>
              </a:rPr>
              <a:t>усвояването</a:t>
            </a:r>
            <a:r>
              <a:rPr lang="ru-RU" sz="2800" dirty="0">
                <a:solidFill>
                  <a:schemeClr val="accent2">
                    <a:lumMod val="75000"/>
                  </a:schemeClr>
                </a:solidFill>
              </a:rPr>
              <a:t> на </a:t>
            </a:r>
            <a:r>
              <a:rPr lang="ru-RU" sz="2800" dirty="0" err="1">
                <a:solidFill>
                  <a:schemeClr val="accent2">
                    <a:lumMod val="75000"/>
                  </a:schemeClr>
                </a:solidFill>
              </a:rPr>
              <a:t>въглероден</a:t>
            </a:r>
            <a:r>
              <a:rPr lang="ru-RU" sz="2800" dirty="0">
                <a:solidFill>
                  <a:schemeClr val="accent2">
                    <a:lumMod val="75000"/>
                  </a:schemeClr>
                </a:solidFill>
              </a:rPr>
              <a:t> диоксид в </a:t>
            </a:r>
            <a:r>
              <a:rPr lang="ru-RU" sz="2800" dirty="0" err="1">
                <a:solidFill>
                  <a:schemeClr val="accent2">
                    <a:lumMod val="75000"/>
                  </a:schemeClr>
                </a:solidFill>
              </a:rPr>
              <a:t>атмосферата</a:t>
            </a:r>
            <a:r>
              <a:rPr lang="ru-RU" sz="2800" dirty="0">
                <a:solidFill>
                  <a:schemeClr val="accent2">
                    <a:lumMod val="75000"/>
                  </a:schemeClr>
                </a:solidFill>
              </a:rPr>
              <a:t>. </a:t>
            </a:r>
            <a:br>
              <a:rPr lang="en-US" sz="2800" dirty="0">
                <a:solidFill>
                  <a:schemeClr val="accent2">
                    <a:lumMod val="75000"/>
                  </a:schemeClr>
                </a:solidFill>
              </a:rPr>
            </a:br>
            <a:r>
              <a:rPr lang="ru-RU" sz="2800" dirty="0">
                <a:solidFill>
                  <a:schemeClr val="accent2">
                    <a:lumMod val="75000"/>
                  </a:schemeClr>
                </a:solidFill>
              </a:rPr>
              <a:t>Много хора губят </a:t>
            </a:r>
            <a:r>
              <a:rPr lang="ru-RU" sz="2800" dirty="0" err="1">
                <a:solidFill>
                  <a:schemeClr val="accent2">
                    <a:lumMod val="75000"/>
                  </a:schemeClr>
                </a:solidFill>
              </a:rPr>
              <a:t>домовете</a:t>
            </a:r>
            <a:r>
              <a:rPr lang="ru-RU" sz="2800" dirty="0">
                <a:solidFill>
                  <a:schemeClr val="accent2">
                    <a:lumMod val="75000"/>
                  </a:schemeClr>
                </a:solidFill>
              </a:rPr>
              <a:t> си, </a:t>
            </a:r>
            <a:r>
              <a:rPr lang="ru-RU" sz="2800" dirty="0" err="1">
                <a:solidFill>
                  <a:schemeClr val="accent2">
                    <a:lumMod val="75000"/>
                  </a:schemeClr>
                </a:solidFill>
              </a:rPr>
              <a:t>селскостопанските</a:t>
            </a:r>
            <a:r>
              <a:rPr lang="ru-RU" sz="2800" dirty="0">
                <a:solidFill>
                  <a:schemeClr val="accent2">
                    <a:lumMod val="75000"/>
                  </a:schemeClr>
                </a:solidFill>
              </a:rPr>
              <a:t> си </a:t>
            </a:r>
            <a:r>
              <a:rPr lang="ru-RU" sz="2800" dirty="0" err="1">
                <a:solidFill>
                  <a:schemeClr val="accent2">
                    <a:lumMod val="75000"/>
                  </a:schemeClr>
                </a:solidFill>
              </a:rPr>
              <a:t>култури</a:t>
            </a:r>
            <a:r>
              <a:rPr lang="ru-RU" sz="2800" dirty="0">
                <a:solidFill>
                  <a:schemeClr val="accent2">
                    <a:lumMod val="75000"/>
                  </a:schemeClr>
                </a:solidFill>
              </a:rPr>
              <a:t>, </a:t>
            </a:r>
            <a:r>
              <a:rPr lang="ru-RU" sz="2800" dirty="0" err="1">
                <a:solidFill>
                  <a:schemeClr val="accent2">
                    <a:lumMod val="75000"/>
                  </a:schemeClr>
                </a:solidFill>
              </a:rPr>
              <a:t>пасищата</a:t>
            </a:r>
            <a:r>
              <a:rPr lang="ru-RU" sz="2800" dirty="0">
                <a:solidFill>
                  <a:schemeClr val="accent2">
                    <a:lumMod val="75000"/>
                  </a:schemeClr>
                </a:solidFill>
              </a:rPr>
              <a:t>.</a:t>
            </a:r>
            <a:br>
              <a:rPr lang="ru-RU" sz="2800" dirty="0">
                <a:solidFill>
                  <a:schemeClr val="accent2">
                    <a:lumMod val="75000"/>
                  </a:schemeClr>
                </a:solidFill>
              </a:rPr>
            </a:br>
            <a:br>
              <a:rPr lang="en-US" sz="2800" dirty="0">
                <a:solidFill>
                  <a:schemeClr val="accent2">
                    <a:lumMod val="75000"/>
                  </a:schemeClr>
                </a:solidFill>
              </a:rPr>
            </a:br>
            <a:r>
              <a:rPr lang="ru-RU" sz="2800" dirty="0" err="1">
                <a:solidFill>
                  <a:schemeClr val="accent2">
                    <a:lumMod val="75000"/>
                  </a:schemeClr>
                </a:solidFill>
              </a:rPr>
              <a:t>Животните</a:t>
            </a:r>
            <a:r>
              <a:rPr lang="ru-RU" sz="2800" dirty="0">
                <a:solidFill>
                  <a:schemeClr val="accent2">
                    <a:lumMod val="75000"/>
                  </a:schemeClr>
                </a:solidFill>
              </a:rPr>
              <a:t> </a:t>
            </a:r>
            <a:r>
              <a:rPr lang="ru-RU" sz="2800" dirty="0" err="1">
                <a:solidFill>
                  <a:schemeClr val="accent2">
                    <a:lumMod val="75000"/>
                  </a:schemeClr>
                </a:solidFill>
              </a:rPr>
              <a:t>също</a:t>
            </a:r>
            <a:r>
              <a:rPr lang="ru-RU" sz="2800" dirty="0">
                <a:solidFill>
                  <a:schemeClr val="accent2">
                    <a:lumMod val="75000"/>
                  </a:schemeClr>
                </a:solidFill>
              </a:rPr>
              <a:t> </a:t>
            </a:r>
            <a:r>
              <a:rPr lang="ru-RU" sz="2800" dirty="0" err="1">
                <a:solidFill>
                  <a:schemeClr val="accent2">
                    <a:lumMod val="75000"/>
                  </a:schemeClr>
                </a:solidFill>
              </a:rPr>
              <a:t>биват</a:t>
            </a:r>
            <a:r>
              <a:rPr lang="ru-RU" sz="2800" dirty="0">
                <a:solidFill>
                  <a:schemeClr val="accent2">
                    <a:lumMod val="75000"/>
                  </a:schemeClr>
                </a:solidFill>
              </a:rPr>
              <a:t> </a:t>
            </a:r>
            <a:r>
              <a:rPr lang="ru-RU" sz="2800" dirty="0" err="1">
                <a:solidFill>
                  <a:schemeClr val="accent2">
                    <a:lumMod val="75000"/>
                  </a:schemeClr>
                </a:solidFill>
              </a:rPr>
              <a:t>засегнати</a:t>
            </a:r>
            <a:r>
              <a:rPr lang="ru-RU" sz="2800" dirty="0">
                <a:solidFill>
                  <a:schemeClr val="accent2">
                    <a:lumMod val="75000"/>
                  </a:schemeClr>
                </a:solidFill>
              </a:rPr>
              <a:t> от пожарите -</a:t>
            </a:r>
            <a:r>
              <a:rPr lang="en-US" sz="2800" dirty="0">
                <a:solidFill>
                  <a:schemeClr val="accent2">
                    <a:lumMod val="75000"/>
                  </a:schemeClr>
                </a:solidFill>
              </a:rPr>
              <a:t> </a:t>
            </a:r>
            <a:r>
              <a:rPr lang="ru-RU" sz="2800" dirty="0">
                <a:solidFill>
                  <a:schemeClr val="accent2">
                    <a:lumMod val="75000"/>
                  </a:schemeClr>
                </a:solidFill>
              </a:rPr>
              <a:t>те или </a:t>
            </a:r>
            <a:r>
              <a:rPr lang="ru-RU" sz="2800" dirty="0" err="1">
                <a:solidFill>
                  <a:schemeClr val="accent2">
                    <a:lumMod val="75000"/>
                  </a:schemeClr>
                </a:solidFill>
              </a:rPr>
              <a:t>умират</a:t>
            </a:r>
            <a:r>
              <a:rPr lang="en-US" sz="2800" dirty="0">
                <a:solidFill>
                  <a:schemeClr val="accent2">
                    <a:lumMod val="75000"/>
                  </a:schemeClr>
                </a:solidFill>
              </a:rPr>
              <a:t>,</a:t>
            </a:r>
            <a:r>
              <a:rPr lang="ru-RU" sz="2800" dirty="0">
                <a:solidFill>
                  <a:schemeClr val="accent2">
                    <a:lumMod val="75000"/>
                  </a:schemeClr>
                </a:solidFill>
              </a:rPr>
              <a:t> или </a:t>
            </a:r>
            <a:r>
              <a:rPr lang="ru-RU" sz="2800" dirty="0" err="1">
                <a:solidFill>
                  <a:schemeClr val="accent2">
                    <a:lumMod val="75000"/>
                  </a:schemeClr>
                </a:solidFill>
              </a:rPr>
              <a:t>трябва</a:t>
            </a:r>
            <a:r>
              <a:rPr lang="ru-RU" sz="2800" dirty="0">
                <a:solidFill>
                  <a:schemeClr val="accent2">
                    <a:lumMod val="75000"/>
                  </a:schemeClr>
                </a:solidFill>
              </a:rPr>
              <a:t> да се </a:t>
            </a:r>
            <a:r>
              <a:rPr lang="ru-RU" sz="2800" dirty="0" err="1">
                <a:solidFill>
                  <a:schemeClr val="accent2">
                    <a:lumMod val="75000"/>
                  </a:schemeClr>
                </a:solidFill>
              </a:rPr>
              <a:t>преместят</a:t>
            </a:r>
            <a:r>
              <a:rPr lang="ru-RU" sz="2800" dirty="0">
                <a:solidFill>
                  <a:schemeClr val="accent2">
                    <a:lumMod val="75000"/>
                  </a:schemeClr>
                </a:solidFill>
              </a:rPr>
              <a:t> на </a:t>
            </a:r>
            <a:r>
              <a:rPr lang="ru-RU" sz="2800" dirty="0" err="1">
                <a:solidFill>
                  <a:schemeClr val="accent2">
                    <a:lumMod val="75000"/>
                  </a:schemeClr>
                </a:solidFill>
              </a:rPr>
              <a:t>други</a:t>
            </a:r>
            <a:r>
              <a:rPr lang="ru-RU" sz="2800" dirty="0">
                <a:solidFill>
                  <a:schemeClr val="accent2">
                    <a:lumMod val="75000"/>
                  </a:schemeClr>
                </a:solidFill>
              </a:rPr>
              <a:t> места, </a:t>
            </a:r>
            <a:r>
              <a:rPr lang="ru-RU" sz="2800" dirty="0" err="1">
                <a:solidFill>
                  <a:schemeClr val="accent2">
                    <a:lumMod val="75000"/>
                  </a:schemeClr>
                </a:solidFill>
              </a:rPr>
              <a:t>защото</a:t>
            </a:r>
            <a:r>
              <a:rPr lang="ru-RU" sz="2800" dirty="0">
                <a:solidFill>
                  <a:schemeClr val="accent2">
                    <a:lumMod val="75000"/>
                  </a:schemeClr>
                </a:solidFill>
              </a:rPr>
              <a:t> губят </a:t>
            </a:r>
            <a:r>
              <a:rPr lang="ru-RU" sz="2800" dirty="0" err="1">
                <a:solidFill>
                  <a:schemeClr val="accent2">
                    <a:lumMod val="75000"/>
                  </a:schemeClr>
                </a:solidFill>
              </a:rPr>
              <a:t>храната</a:t>
            </a:r>
            <a:r>
              <a:rPr lang="ru-RU" sz="2800" dirty="0">
                <a:solidFill>
                  <a:schemeClr val="accent2">
                    <a:lumMod val="75000"/>
                  </a:schemeClr>
                </a:solidFill>
              </a:rPr>
              <a:t> и </a:t>
            </a:r>
            <a:r>
              <a:rPr lang="ru-RU" sz="2800" dirty="0" err="1">
                <a:solidFill>
                  <a:schemeClr val="accent2">
                    <a:lumMod val="75000"/>
                  </a:schemeClr>
                </a:solidFill>
              </a:rPr>
              <a:t>подслона</a:t>
            </a:r>
            <a:r>
              <a:rPr lang="ru-RU" sz="2800" dirty="0">
                <a:solidFill>
                  <a:schemeClr val="accent2">
                    <a:lumMod val="75000"/>
                  </a:schemeClr>
                </a:solidFill>
              </a:rPr>
              <a:t> си.</a:t>
            </a:r>
            <a:endParaRPr lang="bg-BG" sz="2800" dirty="0">
              <a:solidFill>
                <a:schemeClr val="accent2">
                  <a:lumMod val="75000"/>
                </a:schemeClr>
              </a:solidFill>
            </a:endParaRPr>
          </a:p>
        </p:txBody>
      </p:sp>
      <p:pic>
        <p:nvPicPr>
          <p:cNvPr id="4" name="Picture 3"/>
          <p:cNvPicPr>
            <a:picLocks noChangeAspect="1"/>
          </p:cNvPicPr>
          <p:nvPr/>
        </p:nvPicPr>
        <p:blipFill>
          <a:blip r:embed="rId3"/>
          <a:srcRect l="27203" t="45238" r="26905" b="36508"/>
          <a:stretch/>
        </p:blipFill>
        <p:spPr>
          <a:xfrm>
            <a:off x="0" y="5632676"/>
            <a:ext cx="4920180" cy="1100819"/>
          </a:xfrm>
          <a:prstGeom prst="rect">
            <a:avLst/>
          </a:prstGeom>
        </p:spPr>
      </p:pic>
    </p:spTree>
    <p:extLst>
      <p:ext uri="{BB962C8B-B14F-4D97-AF65-F5344CB8AC3E}">
        <p14:creationId xmlns:p14="http://schemas.microsoft.com/office/powerpoint/2010/main" val="4025625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1653149" y="575480"/>
            <a:ext cx="7988994" cy="1642281"/>
          </a:xfrm>
        </p:spPr>
        <p:txBody>
          <a:bodyPr>
            <a:noAutofit/>
          </a:bodyPr>
          <a:lstStyle/>
          <a:p>
            <a:pPr algn="ctr"/>
            <a:r>
              <a:rPr lang="ru-RU" sz="2800" dirty="0" err="1">
                <a:solidFill>
                  <a:schemeClr val="accent2">
                    <a:lumMod val="75000"/>
                  </a:schemeClr>
                </a:solidFill>
              </a:rPr>
              <a:t>Понякога</a:t>
            </a:r>
            <a:r>
              <a:rPr lang="ru-RU" sz="2800" dirty="0">
                <a:solidFill>
                  <a:schemeClr val="accent2">
                    <a:lumMod val="75000"/>
                  </a:schemeClr>
                </a:solidFill>
              </a:rPr>
              <a:t> </a:t>
            </a:r>
            <a:r>
              <a:rPr lang="ru-RU" sz="2800" dirty="0" err="1">
                <a:solidFill>
                  <a:schemeClr val="accent2">
                    <a:lumMod val="75000"/>
                  </a:schemeClr>
                </a:solidFill>
              </a:rPr>
              <a:t>умират</a:t>
            </a:r>
            <a:r>
              <a:rPr lang="ru-RU" sz="2800" dirty="0">
                <a:solidFill>
                  <a:schemeClr val="accent2">
                    <a:lumMod val="75000"/>
                  </a:schemeClr>
                </a:solidFill>
              </a:rPr>
              <a:t> хора, </a:t>
            </a:r>
            <a:r>
              <a:rPr lang="ru-RU" sz="2800" dirty="0" err="1">
                <a:solidFill>
                  <a:schemeClr val="accent2">
                    <a:lumMod val="75000"/>
                  </a:schemeClr>
                </a:solidFill>
              </a:rPr>
              <a:t>които</a:t>
            </a:r>
            <a:r>
              <a:rPr lang="ru-RU" sz="2800" dirty="0">
                <a:solidFill>
                  <a:schemeClr val="accent2">
                    <a:lumMod val="75000"/>
                  </a:schemeClr>
                </a:solidFill>
              </a:rPr>
              <a:t> </a:t>
            </a:r>
            <a:r>
              <a:rPr lang="ru-RU" sz="2800" dirty="0" err="1">
                <a:solidFill>
                  <a:schemeClr val="accent2">
                    <a:lumMod val="75000"/>
                  </a:schemeClr>
                </a:solidFill>
              </a:rPr>
              <a:t>живеят</a:t>
            </a:r>
            <a:r>
              <a:rPr lang="ru-RU" sz="2800" dirty="0">
                <a:solidFill>
                  <a:schemeClr val="accent2">
                    <a:lumMod val="75000"/>
                  </a:schemeClr>
                </a:solidFill>
              </a:rPr>
              <a:t> в района на пожара, но </a:t>
            </a:r>
            <a:r>
              <a:rPr lang="ru-RU" sz="2800" dirty="0" err="1">
                <a:solidFill>
                  <a:schemeClr val="accent2">
                    <a:lumMod val="75000"/>
                  </a:schemeClr>
                </a:solidFill>
              </a:rPr>
              <a:t>също</a:t>
            </a:r>
            <a:r>
              <a:rPr lang="ru-RU" sz="2800" dirty="0">
                <a:solidFill>
                  <a:schemeClr val="accent2">
                    <a:lumMod val="75000"/>
                  </a:schemeClr>
                </a:solidFill>
              </a:rPr>
              <a:t> и хора, </a:t>
            </a:r>
            <a:r>
              <a:rPr lang="ru-RU" sz="2800" dirty="0" err="1">
                <a:solidFill>
                  <a:schemeClr val="accent2">
                    <a:lumMod val="75000"/>
                  </a:schemeClr>
                </a:solidFill>
              </a:rPr>
              <a:t>които</a:t>
            </a:r>
            <a:r>
              <a:rPr lang="ru-RU" sz="2800" dirty="0">
                <a:solidFill>
                  <a:schemeClr val="accent2">
                    <a:lumMod val="75000"/>
                  </a:schemeClr>
                </a:solidFill>
              </a:rPr>
              <a:t> </a:t>
            </a:r>
            <a:r>
              <a:rPr lang="ru-RU" sz="2800" dirty="0" err="1">
                <a:solidFill>
                  <a:schemeClr val="accent2">
                    <a:lumMod val="75000"/>
                  </a:schemeClr>
                </a:solidFill>
              </a:rPr>
              <a:t>ги</a:t>
            </a:r>
            <a:r>
              <a:rPr lang="ru-RU" sz="2800" dirty="0">
                <a:solidFill>
                  <a:schemeClr val="accent2">
                    <a:lumMod val="75000"/>
                  </a:schemeClr>
                </a:solidFill>
              </a:rPr>
              <a:t> гасят!</a:t>
            </a:r>
            <a:br>
              <a:rPr lang="ru-RU" sz="2800" dirty="0">
                <a:solidFill>
                  <a:schemeClr val="accent2">
                    <a:lumMod val="75000"/>
                  </a:schemeClr>
                </a:solidFill>
              </a:rPr>
            </a:br>
            <a:r>
              <a:rPr lang="ru-RU" sz="2800" dirty="0" err="1">
                <a:solidFill>
                  <a:schemeClr val="accent2">
                    <a:lumMod val="75000"/>
                  </a:schemeClr>
                </a:solidFill>
              </a:rPr>
              <a:t>Затова</a:t>
            </a:r>
            <a:r>
              <a:rPr lang="ru-RU" sz="2800" dirty="0">
                <a:solidFill>
                  <a:schemeClr val="accent2">
                    <a:lumMod val="75000"/>
                  </a:schemeClr>
                </a:solidFill>
              </a:rPr>
              <a:t>, </a:t>
            </a:r>
            <a:r>
              <a:rPr lang="ru-RU" sz="2800" b="1" dirty="0" err="1">
                <a:solidFill>
                  <a:schemeClr val="accent2">
                    <a:lumMod val="75000"/>
                  </a:schemeClr>
                </a:solidFill>
              </a:rPr>
              <a:t>пазете</a:t>
            </a:r>
            <a:r>
              <a:rPr lang="ru-RU" sz="2800" b="1" dirty="0">
                <a:solidFill>
                  <a:schemeClr val="accent2">
                    <a:lumMod val="75000"/>
                  </a:schemeClr>
                </a:solidFill>
              </a:rPr>
              <a:t> горите от </a:t>
            </a:r>
            <a:r>
              <a:rPr lang="ru-RU" sz="2800" b="1" dirty="0" err="1">
                <a:solidFill>
                  <a:schemeClr val="accent2">
                    <a:lumMod val="75000"/>
                  </a:schemeClr>
                </a:solidFill>
              </a:rPr>
              <a:t>пожари</a:t>
            </a:r>
            <a:r>
              <a:rPr lang="ru-RU" sz="2800" dirty="0">
                <a:solidFill>
                  <a:schemeClr val="accent2">
                    <a:lumMod val="75000"/>
                  </a:schemeClr>
                </a:solidFill>
              </a:rPr>
              <a:t>!</a:t>
            </a:r>
            <a:endParaRPr lang="bg-BG" sz="2800" dirty="0">
              <a:solidFill>
                <a:schemeClr val="accent2">
                  <a:lumMod val="75000"/>
                </a:schemeClr>
              </a:solidFill>
            </a:endParaRPr>
          </a:p>
        </p:txBody>
      </p:sp>
      <p:pic>
        <p:nvPicPr>
          <p:cNvPr id="4" name="Picture 3"/>
          <p:cNvPicPr>
            <a:picLocks noChangeAspect="1"/>
          </p:cNvPicPr>
          <p:nvPr/>
        </p:nvPicPr>
        <p:blipFill>
          <a:blip r:embed="rId3"/>
          <a:srcRect l="27203" t="45238" r="26905" b="36508"/>
          <a:stretch/>
        </p:blipFill>
        <p:spPr>
          <a:xfrm>
            <a:off x="0" y="5632676"/>
            <a:ext cx="4920180" cy="1100819"/>
          </a:xfrm>
          <a:prstGeom prst="rect">
            <a:avLst/>
          </a:prstGeom>
        </p:spPr>
      </p:pic>
      <p:pic>
        <p:nvPicPr>
          <p:cNvPr id="5" name="Картина 4">
            <a:extLst>
              <a:ext uri="{FF2B5EF4-FFF2-40B4-BE49-F238E27FC236}">
                <a16:creationId xmlns:a16="http://schemas.microsoft.com/office/drawing/2014/main" id="{B1339C31-ADB0-B53D-3A41-EBD196ABE88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1425" y="2137369"/>
            <a:ext cx="4101946" cy="3317006"/>
          </a:xfrm>
          <a:prstGeom prst="rect">
            <a:avLst/>
          </a:prstGeom>
          <a:effectLst>
            <a:softEdge rad="12700"/>
          </a:effectLst>
        </p:spPr>
      </p:pic>
    </p:spTree>
    <p:extLst>
      <p:ext uri="{BB962C8B-B14F-4D97-AF65-F5344CB8AC3E}">
        <p14:creationId xmlns:p14="http://schemas.microsoft.com/office/powerpoint/2010/main" val="36139294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01134" y="1257300"/>
            <a:ext cx="10809816" cy="1320800"/>
          </a:xfrm>
        </p:spPr>
        <p:txBody>
          <a:bodyPr>
            <a:normAutofit fontScale="90000"/>
          </a:bodyPr>
          <a:lstStyle/>
          <a:p>
            <a:pPr algn="ctr"/>
            <a:r>
              <a:rPr lang="bg-BG" dirty="0">
                <a:solidFill>
                  <a:schemeClr val="accent2">
                    <a:lumMod val="75000"/>
                  </a:schemeClr>
                </a:solidFill>
              </a:rPr>
              <a:t>	Кампанията се провежда в рамките на П</a:t>
            </a:r>
            <a:r>
              <a:rPr lang="en-US" dirty="0" err="1">
                <a:solidFill>
                  <a:schemeClr val="accent2">
                    <a:lumMod val="75000"/>
                  </a:schemeClr>
                </a:solidFill>
              </a:rPr>
              <a:t>роект</a:t>
            </a:r>
            <a:r>
              <a:rPr lang="en-US" dirty="0">
                <a:solidFill>
                  <a:schemeClr val="accent2">
                    <a:lumMod val="75000"/>
                  </a:schemeClr>
                </a:solidFill>
              </a:rPr>
              <a:t> </a:t>
            </a:r>
            <a:r>
              <a:rPr lang="bg-BG" dirty="0">
                <a:solidFill>
                  <a:schemeClr val="accent2">
                    <a:lumMod val="75000"/>
                  </a:schemeClr>
                </a:solidFill>
              </a:rPr>
              <a:t>BG16M1OP002-3.021-0004-C01 Подобряване на природозащитното състояние на природно местообитание 4060 по параметри "Площ", "Структура и функция" и "Бъдещи перспективи" и природно местообитание 5210 по параметри "Площ" и "Бъдещи перспективи"</a:t>
            </a:r>
            <a:r>
              <a:rPr lang="en-US" dirty="0">
                <a:solidFill>
                  <a:schemeClr val="accent2">
                    <a:lumMod val="75000"/>
                  </a:schemeClr>
                </a:solidFill>
              </a:rPr>
              <a:t>, </a:t>
            </a:r>
            <a:r>
              <a:rPr lang="en-US" dirty="0" err="1">
                <a:solidFill>
                  <a:schemeClr val="accent2">
                    <a:lumMod val="75000"/>
                  </a:schemeClr>
                </a:solidFill>
              </a:rPr>
              <a:t>финансиран</a:t>
            </a:r>
            <a:r>
              <a:rPr lang="en-US" dirty="0">
                <a:solidFill>
                  <a:schemeClr val="accent2">
                    <a:lumMod val="75000"/>
                  </a:schemeClr>
                </a:solidFill>
              </a:rPr>
              <a:t> от </a:t>
            </a:r>
            <a:r>
              <a:rPr lang="en-US" dirty="0" err="1">
                <a:solidFill>
                  <a:schemeClr val="accent2">
                    <a:lumMod val="75000"/>
                  </a:schemeClr>
                </a:solidFill>
              </a:rPr>
              <a:t>Оперативна</a:t>
            </a:r>
            <a:r>
              <a:rPr lang="en-US" dirty="0">
                <a:solidFill>
                  <a:schemeClr val="accent2">
                    <a:lumMod val="75000"/>
                  </a:schemeClr>
                </a:solidFill>
              </a:rPr>
              <a:t> </a:t>
            </a:r>
            <a:r>
              <a:rPr lang="en-US" dirty="0" err="1">
                <a:solidFill>
                  <a:schemeClr val="accent2">
                    <a:lumMod val="75000"/>
                  </a:schemeClr>
                </a:solidFill>
              </a:rPr>
              <a:t>програма</a:t>
            </a:r>
            <a:r>
              <a:rPr lang="en-US" dirty="0">
                <a:solidFill>
                  <a:schemeClr val="accent2">
                    <a:lumMod val="75000"/>
                  </a:schemeClr>
                </a:solidFill>
              </a:rPr>
              <a:t> „</a:t>
            </a:r>
            <a:r>
              <a:rPr lang="en-US" dirty="0" err="1">
                <a:solidFill>
                  <a:schemeClr val="accent2">
                    <a:lumMod val="75000"/>
                  </a:schemeClr>
                </a:solidFill>
              </a:rPr>
              <a:t>Околна</a:t>
            </a:r>
            <a:r>
              <a:rPr lang="en-US" dirty="0">
                <a:solidFill>
                  <a:schemeClr val="accent2">
                    <a:lumMod val="75000"/>
                  </a:schemeClr>
                </a:solidFill>
              </a:rPr>
              <a:t> </a:t>
            </a:r>
            <a:r>
              <a:rPr lang="en-US" dirty="0" err="1">
                <a:solidFill>
                  <a:schemeClr val="accent2">
                    <a:lumMod val="75000"/>
                  </a:schemeClr>
                </a:solidFill>
              </a:rPr>
              <a:t>среда</a:t>
            </a:r>
            <a:r>
              <a:rPr lang="en-US" dirty="0">
                <a:solidFill>
                  <a:schemeClr val="accent2">
                    <a:lumMod val="75000"/>
                  </a:schemeClr>
                </a:solidFill>
              </a:rPr>
              <a:t> 2014-2020“ г.</a:t>
            </a:r>
            <a:br>
              <a:rPr lang="bg-BG" dirty="0">
                <a:solidFill>
                  <a:schemeClr val="accent2">
                    <a:lumMod val="75000"/>
                  </a:schemeClr>
                </a:solidFill>
              </a:rPr>
            </a:br>
            <a:endParaRPr lang="bg-BG" dirty="0">
              <a:solidFill>
                <a:schemeClr val="accent2">
                  <a:lumMod val="75000"/>
                </a:schemeClr>
              </a:solidFill>
            </a:endParaRPr>
          </a:p>
        </p:txBody>
      </p:sp>
      <p:pic>
        <p:nvPicPr>
          <p:cNvPr id="4" name="Picture 3"/>
          <p:cNvPicPr>
            <a:picLocks noChangeAspect="1"/>
          </p:cNvPicPr>
          <p:nvPr/>
        </p:nvPicPr>
        <p:blipFill>
          <a:blip r:embed="rId3"/>
          <a:srcRect l="27203" t="45238" r="26905" b="36508"/>
          <a:stretch/>
        </p:blipFill>
        <p:spPr>
          <a:xfrm>
            <a:off x="0" y="5632676"/>
            <a:ext cx="4920180" cy="1100819"/>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graphicFrame>
        <p:nvGraphicFramePr>
          <p:cNvPr id="4" name="Диаграма 3">
            <a:extLst>
              <a:ext uri="{FF2B5EF4-FFF2-40B4-BE49-F238E27FC236}">
                <a16:creationId xmlns:a16="http://schemas.microsoft.com/office/drawing/2014/main" id="{290A7BF3-49FD-5194-92D4-0C9197F9658A}"/>
              </a:ext>
            </a:extLst>
          </p:cNvPr>
          <p:cNvGraphicFramePr/>
          <p:nvPr>
            <p:extLst>
              <p:ext uri="{D42A27DB-BD31-4B8C-83A1-F6EECF244321}">
                <p14:modId xmlns:p14="http://schemas.microsoft.com/office/powerpoint/2010/main" val="3820714149"/>
              </p:ext>
            </p:extLst>
          </p:nvPr>
        </p:nvGraphicFramePr>
        <p:xfrm>
          <a:off x="1500325" y="1669002"/>
          <a:ext cx="9188389" cy="36962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rcRect l="27203" t="45238" r="26905" b="36508"/>
          <a:stretch/>
        </p:blipFill>
        <p:spPr>
          <a:xfrm>
            <a:off x="0" y="5632676"/>
            <a:ext cx="4920180" cy="110081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Картина 3">
            <a:extLst>
              <a:ext uri="{FF2B5EF4-FFF2-40B4-BE49-F238E27FC236}">
                <a16:creationId xmlns:a16="http://schemas.microsoft.com/office/drawing/2014/main" id="{EF65BC48-BA83-4B80-23BB-0A669984F904}"/>
              </a:ext>
            </a:extLst>
          </p:cNvPr>
          <p:cNvPicPr>
            <a:picLocks noChangeAspect="1"/>
          </p:cNvPicPr>
          <p:nvPr/>
        </p:nvPicPr>
        <p:blipFill>
          <a:blip r:embed="rId3"/>
          <a:stretch>
            <a:fillRect/>
          </a:stretch>
        </p:blipFill>
        <p:spPr>
          <a:xfrm>
            <a:off x="2210540" y="3500242"/>
            <a:ext cx="7139072" cy="2132434"/>
          </a:xfrm>
          <a:prstGeom prst="rect">
            <a:avLst/>
          </a:prstGeom>
        </p:spPr>
      </p:pic>
      <p:sp>
        <p:nvSpPr>
          <p:cNvPr id="2" name="Title 1"/>
          <p:cNvSpPr>
            <a:spLocks noGrp="1" noEditPoints="1"/>
          </p:cNvSpPr>
          <p:nvPr>
            <p:ph type="title"/>
          </p:nvPr>
        </p:nvSpPr>
        <p:spPr>
          <a:xfrm>
            <a:off x="677334" y="609600"/>
            <a:ext cx="10543116" cy="4504734"/>
          </a:xfrm>
        </p:spPr>
        <p:txBody>
          <a:bodyPr>
            <a:normAutofit/>
          </a:bodyPr>
          <a:lstStyle/>
          <a:p>
            <a:pPr algn="just"/>
            <a:br>
              <a:rPr lang="bg-BG" sz="2800" dirty="0">
                <a:solidFill>
                  <a:schemeClr val="accent2">
                    <a:lumMod val="75000"/>
                  </a:schemeClr>
                </a:solidFill>
              </a:rPr>
            </a:br>
            <a:r>
              <a:rPr lang="bg-BG" sz="2800" dirty="0">
                <a:solidFill>
                  <a:schemeClr val="accent2">
                    <a:lumMod val="75000"/>
                  </a:schemeClr>
                </a:solidFill>
              </a:rPr>
              <a:t>Природно местообитание </a:t>
            </a:r>
            <a:r>
              <a:rPr lang="bg-BG" sz="2800" b="1" dirty="0">
                <a:solidFill>
                  <a:schemeClr val="accent2">
                    <a:lumMod val="75000"/>
                  </a:schemeClr>
                </a:solidFill>
              </a:rPr>
              <a:t>4060</a:t>
            </a:r>
            <a:r>
              <a:rPr lang="bg-BG" sz="2800" dirty="0">
                <a:solidFill>
                  <a:schemeClr val="accent2">
                    <a:lumMod val="75000"/>
                  </a:schemeClr>
                </a:solidFill>
              </a:rPr>
              <a:t> се среща по високите части на </a:t>
            </a:r>
            <a:r>
              <a:rPr lang="bg-BG" sz="2800" b="1" dirty="0">
                <a:solidFill>
                  <a:schemeClr val="accent2">
                    <a:lumMod val="75000"/>
                  </a:schemeClr>
                </a:solidFill>
              </a:rPr>
              <a:t>Пирин</a:t>
            </a:r>
            <a:r>
              <a:rPr lang="bg-BG" sz="2800" dirty="0">
                <a:solidFill>
                  <a:schemeClr val="accent2">
                    <a:lumMod val="75000"/>
                  </a:schemeClr>
                </a:solidFill>
              </a:rPr>
              <a:t> и </a:t>
            </a:r>
            <a:r>
              <a:rPr lang="bg-BG" sz="2800" b="1" dirty="0">
                <a:solidFill>
                  <a:schemeClr val="accent2">
                    <a:lumMod val="75000"/>
                  </a:schemeClr>
                </a:solidFill>
              </a:rPr>
              <a:t>централна Стара планина</a:t>
            </a:r>
            <a:r>
              <a:rPr lang="bg-BG" sz="2800" dirty="0">
                <a:solidFill>
                  <a:schemeClr val="accent2">
                    <a:lumMod val="75000"/>
                  </a:schemeClr>
                </a:solidFill>
              </a:rPr>
              <a:t>. Опазването на този тип природно местообитание е насочено главно към защитата му от пожари.  Заетите терени са труднодостъпни и борбата с пожарите е почти невъзможна със стандартните методи и машини. </a:t>
            </a:r>
          </a:p>
        </p:txBody>
      </p:sp>
      <p:pic>
        <p:nvPicPr>
          <p:cNvPr id="3" name="Picture 2"/>
          <p:cNvPicPr>
            <a:picLocks noChangeAspect="1"/>
          </p:cNvPicPr>
          <p:nvPr/>
        </p:nvPicPr>
        <p:blipFill>
          <a:blip r:embed="rId4"/>
          <a:srcRect l="27203" t="45238" r="26905" b="36508"/>
          <a:stretch/>
        </p:blipFill>
        <p:spPr>
          <a:xfrm>
            <a:off x="0" y="5632676"/>
            <a:ext cx="4920180" cy="110081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Картина 3">
            <a:extLst>
              <a:ext uri="{FF2B5EF4-FFF2-40B4-BE49-F238E27FC236}">
                <a16:creationId xmlns:a16="http://schemas.microsoft.com/office/drawing/2014/main" id="{3E0791E0-3F46-824A-B54D-A91FA5674B72}"/>
              </a:ext>
            </a:extLst>
          </p:cNvPr>
          <p:cNvPicPr>
            <a:picLocks noChangeAspect="1"/>
          </p:cNvPicPr>
          <p:nvPr/>
        </p:nvPicPr>
        <p:blipFill>
          <a:blip r:embed="rId3"/>
          <a:stretch>
            <a:fillRect/>
          </a:stretch>
        </p:blipFill>
        <p:spPr>
          <a:xfrm>
            <a:off x="6662823" y="2224051"/>
            <a:ext cx="4554378" cy="3174062"/>
          </a:xfrm>
          <a:prstGeom prst="rect">
            <a:avLst/>
          </a:prstGeom>
        </p:spPr>
      </p:pic>
      <p:sp>
        <p:nvSpPr>
          <p:cNvPr id="2" name="Title 1"/>
          <p:cNvSpPr>
            <a:spLocks noGrp="1" noEditPoints="1"/>
          </p:cNvSpPr>
          <p:nvPr>
            <p:ph type="title"/>
          </p:nvPr>
        </p:nvSpPr>
        <p:spPr>
          <a:xfrm>
            <a:off x="677333" y="609599"/>
            <a:ext cx="10617084" cy="2001171"/>
          </a:xfrm>
        </p:spPr>
        <p:txBody>
          <a:bodyPr>
            <a:noAutofit/>
          </a:bodyPr>
          <a:lstStyle/>
          <a:p>
            <a:r>
              <a:rPr lang="bg-BG" sz="2800" dirty="0">
                <a:solidFill>
                  <a:schemeClr val="accent2">
                    <a:lumMod val="75000"/>
                  </a:schemeClr>
                </a:solidFill>
              </a:rPr>
              <a:t>С напредването на технологиите и проявената гражданска инициатива през последните години все по-успешно се води борба с потушаването на пожарите и недопускането на такива.</a:t>
            </a:r>
            <a:br>
              <a:rPr lang="bg-BG" sz="2800" dirty="0">
                <a:solidFill>
                  <a:schemeClr val="accent2">
                    <a:lumMod val="75000"/>
                  </a:schemeClr>
                </a:solidFill>
              </a:rPr>
            </a:br>
            <a:br>
              <a:rPr lang="bg-BG" sz="2800" dirty="0">
                <a:solidFill>
                  <a:schemeClr val="accent2">
                    <a:lumMod val="75000"/>
                  </a:schemeClr>
                </a:solidFill>
              </a:rPr>
            </a:br>
            <a:br>
              <a:rPr lang="bg-BG" sz="2800" dirty="0">
                <a:solidFill>
                  <a:schemeClr val="accent2">
                    <a:lumMod val="75000"/>
                  </a:schemeClr>
                </a:solidFill>
              </a:rPr>
            </a:br>
            <a:br>
              <a:rPr lang="bg-BG" sz="2800" dirty="0">
                <a:solidFill>
                  <a:schemeClr val="accent2">
                    <a:lumMod val="75000"/>
                  </a:schemeClr>
                </a:solidFill>
              </a:rPr>
            </a:br>
            <a:endParaRPr lang="bg-BG" sz="2800" dirty="0">
              <a:solidFill>
                <a:schemeClr val="accent2">
                  <a:lumMod val="75000"/>
                </a:schemeClr>
              </a:solidFill>
            </a:endParaRPr>
          </a:p>
        </p:txBody>
      </p:sp>
      <p:pic>
        <p:nvPicPr>
          <p:cNvPr id="3" name="Picture 2"/>
          <p:cNvPicPr>
            <a:picLocks noChangeAspect="1"/>
          </p:cNvPicPr>
          <p:nvPr/>
        </p:nvPicPr>
        <p:blipFill>
          <a:blip r:embed="rId4"/>
          <a:srcRect l="27203" t="45238" r="26905" b="36508"/>
          <a:stretch/>
        </p:blipFill>
        <p:spPr>
          <a:xfrm>
            <a:off x="0" y="5632676"/>
            <a:ext cx="4920180" cy="1100819"/>
          </a:xfrm>
          <a:prstGeom prst="rect">
            <a:avLst/>
          </a:prstGeom>
        </p:spPr>
      </p:pic>
      <p:sp>
        <p:nvSpPr>
          <p:cNvPr id="5" name="Текстово поле 4">
            <a:extLst>
              <a:ext uri="{FF2B5EF4-FFF2-40B4-BE49-F238E27FC236}">
                <a16:creationId xmlns:a16="http://schemas.microsoft.com/office/drawing/2014/main" id="{20B120E7-F917-87DD-6733-D150B7D0B6E5}"/>
              </a:ext>
            </a:extLst>
          </p:cNvPr>
          <p:cNvSpPr txBox="1"/>
          <p:nvPr/>
        </p:nvSpPr>
        <p:spPr>
          <a:xfrm>
            <a:off x="696579" y="2477112"/>
            <a:ext cx="6108146" cy="3108543"/>
          </a:xfrm>
          <a:prstGeom prst="rect">
            <a:avLst/>
          </a:prstGeom>
          <a:noFill/>
        </p:spPr>
        <p:txBody>
          <a:bodyPr wrap="square" rtlCol="0">
            <a:spAutoFit/>
          </a:bodyPr>
          <a:lstStyle/>
          <a:p>
            <a:r>
              <a:rPr lang="bg-BG" sz="2800" dirty="0">
                <a:solidFill>
                  <a:schemeClr val="accent2">
                    <a:lumMod val="75000"/>
                  </a:schemeClr>
                </a:solidFill>
              </a:rPr>
              <a:t>Опасността от предизвикване на пожари е главно през летните месеци, когато има голямо присъствие на хора, свързано с туризъм, паша на домашни животни и бране на боровинки.</a:t>
            </a:r>
            <a:br>
              <a:rPr lang="bg-BG" sz="2800" dirty="0">
                <a:solidFill>
                  <a:schemeClr val="accent2">
                    <a:lumMod val="75000"/>
                  </a:schemeClr>
                </a:solidFill>
              </a:rPr>
            </a:br>
            <a:endParaRPr lang="bg-BG"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6" name="Картина 5">
            <a:extLst>
              <a:ext uri="{FF2B5EF4-FFF2-40B4-BE49-F238E27FC236}">
                <a16:creationId xmlns:a16="http://schemas.microsoft.com/office/drawing/2014/main" id="{214A4F96-E9F8-514E-7C84-A1260696D5E3}"/>
              </a:ext>
            </a:extLst>
          </p:cNvPr>
          <p:cNvPicPr>
            <a:picLocks noChangeAspect="1"/>
          </p:cNvPicPr>
          <p:nvPr/>
        </p:nvPicPr>
        <p:blipFill>
          <a:blip r:embed="rId3"/>
          <a:stretch>
            <a:fillRect/>
          </a:stretch>
        </p:blipFill>
        <p:spPr>
          <a:xfrm>
            <a:off x="347572" y="0"/>
            <a:ext cx="2046393" cy="1779754"/>
          </a:xfrm>
          <a:prstGeom prst="rect">
            <a:avLst/>
          </a:prstGeom>
        </p:spPr>
      </p:pic>
      <p:sp>
        <p:nvSpPr>
          <p:cNvPr id="2" name="Title 1"/>
          <p:cNvSpPr>
            <a:spLocks noGrp="1" noEditPoints="1"/>
          </p:cNvSpPr>
          <p:nvPr>
            <p:ph type="title"/>
          </p:nvPr>
        </p:nvSpPr>
        <p:spPr>
          <a:xfrm>
            <a:off x="677333" y="609599"/>
            <a:ext cx="10285941" cy="4101137"/>
          </a:xfrm>
        </p:spPr>
        <p:txBody>
          <a:bodyPr>
            <a:noAutofit/>
          </a:bodyPr>
          <a:lstStyle/>
          <a:p>
            <a:pPr algn="just"/>
            <a:br>
              <a:rPr lang="bg-BG" sz="2800" dirty="0">
                <a:solidFill>
                  <a:schemeClr val="accent2">
                    <a:lumMod val="75000"/>
                  </a:schemeClr>
                </a:solidFill>
              </a:rPr>
            </a:br>
            <a:br>
              <a:rPr lang="bg-BG" sz="2800" dirty="0">
                <a:solidFill>
                  <a:schemeClr val="accent2">
                    <a:lumMod val="75000"/>
                  </a:schemeClr>
                </a:solidFill>
              </a:rPr>
            </a:br>
            <a:br>
              <a:rPr lang="bg-BG" sz="2800" dirty="0">
                <a:solidFill>
                  <a:schemeClr val="accent2">
                    <a:lumMod val="75000"/>
                  </a:schemeClr>
                </a:solidFill>
              </a:rPr>
            </a:br>
            <a:r>
              <a:rPr lang="bg-BG" sz="2800" dirty="0">
                <a:solidFill>
                  <a:schemeClr val="accent2">
                    <a:lumMod val="75000"/>
                  </a:schemeClr>
                </a:solidFill>
              </a:rPr>
              <a:t>За недопускане на пожари се вземат превантивни мерки от страна на служителите в парковете и контролните органи. </a:t>
            </a:r>
            <a:br>
              <a:rPr lang="bg-BG" sz="2800" dirty="0">
                <a:solidFill>
                  <a:schemeClr val="accent2">
                    <a:lumMod val="75000"/>
                  </a:schemeClr>
                </a:solidFill>
              </a:rPr>
            </a:br>
            <a:br>
              <a:rPr lang="bg-BG" sz="2800" dirty="0">
                <a:solidFill>
                  <a:schemeClr val="accent2">
                    <a:lumMod val="75000"/>
                  </a:schemeClr>
                </a:solidFill>
              </a:rPr>
            </a:br>
            <a:r>
              <a:rPr lang="bg-BG" sz="2800" dirty="0">
                <a:solidFill>
                  <a:schemeClr val="accent2">
                    <a:lumMod val="75000"/>
                  </a:schemeClr>
                </a:solidFill>
              </a:rPr>
              <a:t>За правилното приложение на мерките и технологиите има издадена </a:t>
            </a:r>
            <a:r>
              <a:rPr lang="ru-RU" sz="2800" dirty="0">
                <a:solidFill>
                  <a:schemeClr val="accent2">
                    <a:lumMod val="75000"/>
                  </a:schemeClr>
                </a:solidFill>
              </a:rPr>
              <a:t>Наредба № 8 от 11.05.2012 г. за </a:t>
            </a:r>
            <a:r>
              <a:rPr lang="ru-RU" sz="2800" dirty="0" err="1">
                <a:solidFill>
                  <a:schemeClr val="accent2">
                    <a:lumMod val="75000"/>
                  </a:schemeClr>
                </a:solidFill>
              </a:rPr>
              <a:t>условията</a:t>
            </a:r>
            <a:r>
              <a:rPr lang="ru-RU" sz="2800" dirty="0">
                <a:solidFill>
                  <a:schemeClr val="accent2">
                    <a:lumMod val="75000"/>
                  </a:schemeClr>
                </a:solidFill>
              </a:rPr>
              <a:t> и </a:t>
            </a:r>
            <a:r>
              <a:rPr lang="ru-RU" sz="2800" dirty="0" err="1">
                <a:solidFill>
                  <a:schemeClr val="accent2">
                    <a:lumMod val="75000"/>
                  </a:schemeClr>
                </a:solidFill>
              </a:rPr>
              <a:t>реда</a:t>
            </a:r>
            <a:r>
              <a:rPr lang="ru-RU" sz="2800" dirty="0">
                <a:solidFill>
                  <a:schemeClr val="accent2">
                    <a:lumMod val="75000"/>
                  </a:schemeClr>
                </a:solidFill>
              </a:rPr>
              <a:t> за защита на </a:t>
            </a:r>
            <a:r>
              <a:rPr lang="ru-RU" sz="2800" dirty="0" err="1">
                <a:solidFill>
                  <a:schemeClr val="accent2">
                    <a:lumMod val="75000"/>
                  </a:schemeClr>
                </a:solidFill>
              </a:rPr>
              <a:t>горските</a:t>
            </a:r>
            <a:r>
              <a:rPr lang="ru-RU" sz="2800" dirty="0">
                <a:solidFill>
                  <a:schemeClr val="accent2">
                    <a:lumMod val="75000"/>
                  </a:schemeClr>
                </a:solidFill>
              </a:rPr>
              <a:t> </a:t>
            </a:r>
            <a:r>
              <a:rPr lang="ru-RU" sz="2800" dirty="0" err="1">
                <a:solidFill>
                  <a:schemeClr val="accent2">
                    <a:lumMod val="75000"/>
                  </a:schemeClr>
                </a:solidFill>
              </a:rPr>
              <a:t>територии</a:t>
            </a:r>
            <a:r>
              <a:rPr lang="ru-RU" sz="2800" dirty="0">
                <a:solidFill>
                  <a:schemeClr val="accent2">
                    <a:lumMod val="75000"/>
                  </a:schemeClr>
                </a:solidFill>
              </a:rPr>
              <a:t> от </a:t>
            </a:r>
            <a:r>
              <a:rPr lang="ru-RU" sz="2800" dirty="0" err="1">
                <a:solidFill>
                  <a:schemeClr val="accent2">
                    <a:lumMod val="75000"/>
                  </a:schemeClr>
                </a:solidFill>
              </a:rPr>
              <a:t>пожари</a:t>
            </a:r>
            <a:r>
              <a:rPr lang="ru-RU" sz="2800" dirty="0">
                <a:solidFill>
                  <a:schemeClr val="accent2">
                    <a:lumMod val="75000"/>
                  </a:schemeClr>
                </a:solidFill>
              </a:rPr>
              <a:t>, в която са  представени правилата за </a:t>
            </a:r>
            <a:r>
              <a:rPr lang="ru-RU" sz="2800" dirty="0" err="1">
                <a:solidFill>
                  <a:schemeClr val="accent2">
                    <a:lumMod val="75000"/>
                  </a:schemeClr>
                </a:solidFill>
              </a:rPr>
              <a:t>пожарна</a:t>
            </a:r>
            <a:r>
              <a:rPr lang="ru-RU" sz="2800" dirty="0">
                <a:solidFill>
                  <a:schemeClr val="accent2">
                    <a:lumMod val="75000"/>
                  </a:schemeClr>
                </a:solidFill>
              </a:rPr>
              <a:t> </a:t>
            </a:r>
            <a:r>
              <a:rPr lang="ru-RU" sz="2800" dirty="0" err="1">
                <a:solidFill>
                  <a:schemeClr val="accent2">
                    <a:lumMod val="75000"/>
                  </a:schemeClr>
                </a:solidFill>
              </a:rPr>
              <a:t>безопасност</a:t>
            </a:r>
            <a:r>
              <a:rPr lang="ru-RU" sz="2800" dirty="0">
                <a:solidFill>
                  <a:schemeClr val="accent2">
                    <a:lumMod val="75000"/>
                  </a:schemeClr>
                </a:solidFill>
              </a:rPr>
              <a:t>.</a:t>
            </a:r>
            <a:endParaRPr lang="bg-BG" sz="2800" dirty="0">
              <a:solidFill>
                <a:schemeClr val="accent2">
                  <a:lumMod val="75000"/>
                </a:schemeClr>
              </a:solidFill>
            </a:endParaRPr>
          </a:p>
        </p:txBody>
      </p:sp>
      <p:pic>
        <p:nvPicPr>
          <p:cNvPr id="3" name="Picture 2"/>
          <p:cNvPicPr>
            <a:picLocks noChangeAspect="1"/>
          </p:cNvPicPr>
          <p:nvPr/>
        </p:nvPicPr>
        <p:blipFill>
          <a:blip r:embed="rId4"/>
          <a:srcRect l="27203" t="45238" r="26905" b="36508"/>
          <a:stretch/>
        </p:blipFill>
        <p:spPr>
          <a:xfrm>
            <a:off x="0" y="5632676"/>
            <a:ext cx="4920180" cy="110081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3" y="357051"/>
            <a:ext cx="9860461" cy="5275625"/>
          </a:xfrm>
        </p:spPr>
        <p:txBody>
          <a:bodyPr>
            <a:normAutofit/>
          </a:bodyPr>
          <a:lstStyle/>
          <a:p>
            <a:r>
              <a:rPr lang="ru-RU" sz="2700" dirty="0">
                <a:solidFill>
                  <a:schemeClr val="accent2">
                    <a:lumMod val="75000"/>
                  </a:schemeClr>
                </a:solidFill>
              </a:rPr>
              <a:t>	</a:t>
            </a:r>
            <a:br>
              <a:rPr lang="ru-RU" sz="2700" dirty="0">
                <a:solidFill>
                  <a:schemeClr val="accent2">
                    <a:lumMod val="75000"/>
                  </a:schemeClr>
                </a:solidFill>
              </a:rPr>
            </a:br>
            <a:r>
              <a:rPr lang="ru-RU" sz="2700" dirty="0">
                <a:solidFill>
                  <a:schemeClr val="accent2">
                    <a:lumMod val="75000"/>
                  </a:schemeClr>
                </a:solidFill>
              </a:rPr>
              <a:t>Разпоредбите на тази наредба:</a:t>
            </a:r>
            <a:br>
              <a:rPr lang="ru-RU" sz="2700" dirty="0">
                <a:solidFill>
                  <a:schemeClr val="accent2">
                    <a:lumMod val="75000"/>
                  </a:schemeClr>
                </a:solidFill>
              </a:rPr>
            </a:br>
            <a:br>
              <a:rPr lang="ru-RU" sz="2700" dirty="0">
                <a:solidFill>
                  <a:schemeClr val="accent2">
                    <a:lumMod val="75000"/>
                  </a:schemeClr>
                </a:solidFill>
              </a:rPr>
            </a:br>
            <a:r>
              <a:rPr lang="ru-RU" sz="2700" dirty="0">
                <a:solidFill>
                  <a:schemeClr val="accent2">
                    <a:lumMod val="75000"/>
                  </a:schemeClr>
                </a:solidFill>
              </a:rPr>
              <a:t>1. се прилагат за всички гори и недвижими имоти, намиращи се в горските територии или граничещи с тях, независимо от тяхната собственост, териториално и функционално предназначение, както и за постоянните или временните обекти, намиращи се в или в близост до </a:t>
            </a:r>
            <a:r>
              <a:rPr lang="ru-RU" sz="2700" dirty="0" err="1">
                <a:solidFill>
                  <a:schemeClr val="accent2">
                    <a:lumMod val="75000"/>
                  </a:schemeClr>
                </a:solidFill>
              </a:rPr>
              <a:t>тях</a:t>
            </a:r>
            <a:r>
              <a:rPr lang="ru-RU" sz="2700" dirty="0">
                <a:solidFill>
                  <a:schemeClr val="accent2">
                    <a:lumMod val="75000"/>
                  </a:schemeClr>
                </a:solidFill>
              </a:rPr>
              <a:t>;</a:t>
            </a:r>
            <a:br>
              <a:rPr lang="ru-RU" sz="2700" dirty="0">
                <a:solidFill>
                  <a:schemeClr val="accent2">
                    <a:lumMod val="75000"/>
                  </a:schemeClr>
                </a:solidFill>
              </a:rPr>
            </a:br>
            <a:br>
              <a:rPr lang="ru-RU" sz="2700" dirty="0">
                <a:solidFill>
                  <a:schemeClr val="accent2">
                    <a:lumMod val="75000"/>
                  </a:schemeClr>
                </a:solidFill>
              </a:rPr>
            </a:br>
            <a:r>
              <a:rPr lang="ru-RU" sz="2700" dirty="0">
                <a:solidFill>
                  <a:schemeClr val="accent2">
                    <a:lumMod val="75000"/>
                  </a:schemeClr>
                </a:solidFill>
              </a:rPr>
              <a:t>2. са задължителни за всички собственици или ползватели на горски територии, както и за лицата, преминаващи и/или осъществяващи дейности в или в близост до </a:t>
            </a:r>
            <a:r>
              <a:rPr lang="ru-RU" sz="2700" dirty="0" err="1">
                <a:solidFill>
                  <a:schemeClr val="accent2">
                    <a:lumMod val="75000"/>
                  </a:schemeClr>
                </a:solidFill>
              </a:rPr>
              <a:t>тях</a:t>
            </a:r>
            <a:r>
              <a:rPr lang="ru-RU" sz="2700" dirty="0">
                <a:solidFill>
                  <a:schemeClr val="accent2">
                    <a:lumMod val="75000"/>
                  </a:schemeClr>
                </a:solidFill>
              </a:rPr>
              <a:t>.</a:t>
            </a:r>
            <a:endParaRPr lang="bg-BG" dirty="0">
              <a:solidFill>
                <a:schemeClr val="accent2">
                  <a:lumMod val="75000"/>
                </a:schemeClr>
              </a:solidFill>
            </a:endParaRPr>
          </a:p>
        </p:txBody>
      </p:sp>
      <p:pic>
        <p:nvPicPr>
          <p:cNvPr id="3" name="Picture 2"/>
          <p:cNvPicPr>
            <a:picLocks noChangeAspect="1"/>
          </p:cNvPicPr>
          <p:nvPr/>
        </p:nvPicPr>
        <p:blipFill>
          <a:blip r:embed="rId3"/>
          <a:srcRect l="27203" t="45238" r="26905" b="36508"/>
          <a:stretch/>
        </p:blipFill>
        <p:spPr>
          <a:xfrm>
            <a:off x="0" y="5632676"/>
            <a:ext cx="4920180" cy="1100819"/>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935888" y="611702"/>
            <a:ext cx="9790970" cy="4433264"/>
          </a:xfrm>
          <a:solidFill>
            <a:schemeClr val="accent2">
              <a:lumMod val="75000"/>
            </a:schemeClr>
          </a:solidFill>
        </p:spPr>
        <p:txBody>
          <a:bodyPr>
            <a:noAutofit/>
          </a:bodyPr>
          <a:lstStyle/>
          <a:p>
            <a:pPr algn="ctr"/>
            <a:br>
              <a:rPr lang="ru-RU" sz="2800" b="1" dirty="0">
                <a:solidFill>
                  <a:schemeClr val="tx1"/>
                </a:solidFill>
              </a:rPr>
            </a:br>
            <a:br>
              <a:rPr lang="ru-RU" sz="2800" b="1" dirty="0">
                <a:solidFill>
                  <a:schemeClr val="tx1"/>
                </a:solidFill>
              </a:rPr>
            </a:br>
            <a:r>
              <a:rPr lang="ru-RU" sz="2800" b="1" dirty="0" err="1">
                <a:solidFill>
                  <a:schemeClr val="tx1"/>
                </a:solidFill>
              </a:rPr>
              <a:t>Защитата</a:t>
            </a:r>
            <a:r>
              <a:rPr lang="ru-RU" sz="2800" b="1" dirty="0">
                <a:solidFill>
                  <a:schemeClr val="tx1"/>
                </a:solidFill>
              </a:rPr>
              <a:t> на горските територии от пожари е комплекс от мерки и мероприятия за пожарна безопасност и включва действия, мерки и изисквания за предотвратяване, откриване, ограничаване и ликвидиране на пожари в </a:t>
            </a:r>
            <a:r>
              <a:rPr lang="ru-RU" sz="2800" b="1" dirty="0" err="1">
                <a:solidFill>
                  <a:schemeClr val="tx1"/>
                </a:solidFill>
              </a:rPr>
              <a:t>горските</a:t>
            </a:r>
            <a:r>
              <a:rPr lang="ru-RU" sz="2800" b="1" dirty="0">
                <a:solidFill>
                  <a:schemeClr val="tx1"/>
                </a:solidFill>
              </a:rPr>
              <a:t> </a:t>
            </a:r>
            <a:r>
              <a:rPr lang="ru-RU" sz="2800" b="1" dirty="0" err="1">
                <a:solidFill>
                  <a:schemeClr val="tx1"/>
                </a:solidFill>
              </a:rPr>
              <a:t>територии</a:t>
            </a:r>
            <a:r>
              <a:rPr lang="ru-RU" sz="2800" b="1" dirty="0">
                <a:solidFill>
                  <a:schemeClr val="tx1"/>
                </a:solidFill>
              </a:rPr>
              <a:t>.</a:t>
            </a:r>
            <a:endParaRPr lang="bg-BG" sz="2800" b="1" dirty="0">
              <a:solidFill>
                <a:schemeClr val="tx1"/>
              </a:solidFill>
            </a:endParaRPr>
          </a:p>
        </p:txBody>
      </p:sp>
      <p:pic>
        <p:nvPicPr>
          <p:cNvPr id="3" name="Picture 2"/>
          <p:cNvPicPr>
            <a:picLocks noChangeAspect="1"/>
          </p:cNvPicPr>
          <p:nvPr/>
        </p:nvPicPr>
        <p:blipFill>
          <a:blip r:embed="rId3"/>
          <a:srcRect l="27203" t="45238" r="26905" b="36508"/>
          <a:stretch/>
        </p:blipFill>
        <p:spPr>
          <a:xfrm>
            <a:off x="0" y="5632676"/>
            <a:ext cx="4920180" cy="1100819"/>
          </a:xfrm>
          <a:prstGeom prst="rect">
            <a:avLst/>
          </a:prstGeom>
        </p:spPr>
      </p:pic>
    </p:spTree>
    <p:extLst>
      <p:ext uri="{BB962C8B-B14F-4D97-AF65-F5344CB8AC3E}">
        <p14:creationId xmlns:p14="http://schemas.microsoft.com/office/powerpoint/2010/main" val="944355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4" y="609600"/>
            <a:ext cx="10295466" cy="4548326"/>
          </a:xfrm>
        </p:spPr>
        <p:txBody>
          <a:bodyPr>
            <a:noAutofit/>
          </a:bodyPr>
          <a:lstStyle/>
          <a:p>
            <a:r>
              <a:rPr lang="ru-RU" sz="2800" u="sng" dirty="0">
                <a:solidFill>
                  <a:schemeClr val="accent2">
                    <a:lumMod val="75000"/>
                  </a:schemeClr>
                </a:solidFill>
              </a:rPr>
              <a:t>Организация за </a:t>
            </a:r>
            <a:r>
              <a:rPr lang="ru-RU" sz="2800" u="sng" dirty="0" err="1">
                <a:solidFill>
                  <a:schemeClr val="accent2">
                    <a:lumMod val="75000"/>
                  </a:schemeClr>
                </a:solidFill>
              </a:rPr>
              <a:t>гасене</a:t>
            </a:r>
            <a:r>
              <a:rPr lang="ru-RU" sz="2800" u="sng" dirty="0">
                <a:solidFill>
                  <a:schemeClr val="accent2">
                    <a:lumMod val="75000"/>
                  </a:schemeClr>
                </a:solidFill>
              </a:rPr>
              <a:t> на пожар в </a:t>
            </a:r>
            <a:r>
              <a:rPr lang="ru-RU" sz="2800" u="sng" dirty="0" err="1">
                <a:solidFill>
                  <a:schemeClr val="accent2">
                    <a:lumMod val="75000"/>
                  </a:schemeClr>
                </a:solidFill>
              </a:rPr>
              <a:t>горските</a:t>
            </a:r>
            <a:r>
              <a:rPr lang="ru-RU" sz="2800" u="sng" dirty="0">
                <a:solidFill>
                  <a:schemeClr val="accent2">
                    <a:lumMod val="75000"/>
                  </a:schemeClr>
                </a:solidFill>
              </a:rPr>
              <a:t> </a:t>
            </a:r>
            <a:r>
              <a:rPr lang="ru-RU" sz="2800" u="sng" dirty="0" err="1">
                <a:solidFill>
                  <a:schemeClr val="accent2">
                    <a:lumMod val="75000"/>
                  </a:schemeClr>
                </a:solidFill>
              </a:rPr>
              <a:t>територии</a:t>
            </a:r>
            <a:r>
              <a:rPr lang="ru-RU" sz="2800" u="sng" dirty="0">
                <a:solidFill>
                  <a:schemeClr val="accent2">
                    <a:lumMod val="75000"/>
                  </a:schemeClr>
                </a:solidFill>
              </a:rPr>
              <a:t>:</a:t>
            </a:r>
            <a:br>
              <a:rPr lang="ru-RU" sz="2800" u="sng" dirty="0">
                <a:solidFill>
                  <a:schemeClr val="accent2">
                    <a:lumMod val="75000"/>
                  </a:schemeClr>
                </a:solidFill>
              </a:rPr>
            </a:br>
            <a:br>
              <a:rPr lang="ru-RU" sz="2800" dirty="0">
                <a:solidFill>
                  <a:schemeClr val="accent2">
                    <a:lumMod val="75000"/>
                  </a:schemeClr>
                </a:solidFill>
              </a:rPr>
            </a:br>
            <a:r>
              <a:rPr lang="ru-RU" sz="2800" dirty="0">
                <a:solidFill>
                  <a:schemeClr val="accent2">
                    <a:lumMod val="75000"/>
                  </a:schemeClr>
                </a:solidFill>
              </a:rPr>
              <a:t>1. </a:t>
            </a:r>
            <a:r>
              <a:rPr lang="ru-RU" sz="2800" dirty="0" err="1">
                <a:solidFill>
                  <a:schemeClr val="accent2">
                    <a:lumMod val="75000"/>
                  </a:schemeClr>
                </a:solidFill>
              </a:rPr>
              <a:t>предварителна</a:t>
            </a:r>
            <a:r>
              <a:rPr lang="ru-RU" sz="2800" dirty="0">
                <a:solidFill>
                  <a:schemeClr val="accent2">
                    <a:lumMod val="75000"/>
                  </a:schemeClr>
                </a:solidFill>
              </a:rPr>
              <a:t> подготовка за успешно </a:t>
            </a:r>
            <a:r>
              <a:rPr lang="ru-RU" sz="2800" dirty="0" err="1">
                <a:solidFill>
                  <a:schemeClr val="accent2">
                    <a:lumMod val="75000"/>
                  </a:schemeClr>
                </a:solidFill>
              </a:rPr>
              <a:t>гасене</a:t>
            </a:r>
            <a:r>
              <a:rPr lang="ru-RU" sz="2800" dirty="0">
                <a:solidFill>
                  <a:schemeClr val="accent2">
                    <a:lumMod val="75000"/>
                  </a:schemeClr>
                </a:solidFill>
              </a:rPr>
              <a:t>;</a:t>
            </a:r>
            <a:br>
              <a:rPr lang="ru-RU" sz="2800" dirty="0">
                <a:solidFill>
                  <a:schemeClr val="accent2">
                    <a:lumMod val="75000"/>
                  </a:schemeClr>
                </a:solidFill>
              </a:rPr>
            </a:br>
            <a:r>
              <a:rPr lang="ru-RU" sz="2800" dirty="0">
                <a:solidFill>
                  <a:schemeClr val="accent2">
                    <a:lumMod val="75000"/>
                  </a:schemeClr>
                </a:solidFill>
              </a:rPr>
              <a:t>2. действия и мероприятия при </a:t>
            </a:r>
            <a:r>
              <a:rPr lang="ru-RU" sz="2800" dirty="0" err="1">
                <a:solidFill>
                  <a:schemeClr val="accent2">
                    <a:lumMod val="75000"/>
                  </a:schemeClr>
                </a:solidFill>
              </a:rPr>
              <a:t>гасенето</a:t>
            </a:r>
            <a:r>
              <a:rPr lang="ru-RU" sz="2800" dirty="0">
                <a:solidFill>
                  <a:schemeClr val="accent2">
                    <a:lumMod val="75000"/>
                  </a:schemeClr>
                </a:solidFill>
              </a:rPr>
              <a:t> на пожар в </a:t>
            </a:r>
            <a:r>
              <a:rPr lang="ru-RU" sz="2800" dirty="0" err="1">
                <a:solidFill>
                  <a:schemeClr val="accent2">
                    <a:lumMod val="75000"/>
                  </a:schemeClr>
                </a:solidFill>
              </a:rPr>
              <a:t>горските</a:t>
            </a:r>
            <a:r>
              <a:rPr lang="ru-RU" sz="2800" dirty="0">
                <a:solidFill>
                  <a:schemeClr val="accent2">
                    <a:lumMod val="75000"/>
                  </a:schemeClr>
                </a:solidFill>
              </a:rPr>
              <a:t> </a:t>
            </a:r>
            <a:r>
              <a:rPr lang="ru-RU" sz="2800" dirty="0" err="1">
                <a:solidFill>
                  <a:schemeClr val="accent2">
                    <a:lumMod val="75000"/>
                  </a:schemeClr>
                </a:solidFill>
              </a:rPr>
              <a:t>територии</a:t>
            </a:r>
            <a:r>
              <a:rPr lang="ru-RU" sz="2800" dirty="0">
                <a:solidFill>
                  <a:schemeClr val="accent2">
                    <a:lumMod val="75000"/>
                  </a:schemeClr>
                </a:solidFill>
              </a:rPr>
              <a:t>. </a:t>
            </a:r>
            <a:br>
              <a:rPr lang="ru-RU" sz="2800" dirty="0">
                <a:solidFill>
                  <a:schemeClr val="accent2">
                    <a:lumMod val="75000"/>
                  </a:schemeClr>
                </a:solidFill>
              </a:rPr>
            </a:br>
            <a:br>
              <a:rPr lang="ru-RU" sz="2800" dirty="0">
                <a:solidFill>
                  <a:schemeClr val="accent2">
                    <a:lumMod val="75000"/>
                  </a:schemeClr>
                </a:solidFill>
              </a:rPr>
            </a:br>
            <a:r>
              <a:rPr lang="ru-RU" sz="2800" dirty="0" err="1">
                <a:solidFill>
                  <a:schemeClr val="accent2">
                    <a:lumMod val="75000"/>
                  </a:schemeClr>
                </a:solidFill>
              </a:rPr>
              <a:t>Мероприятията</a:t>
            </a:r>
            <a:r>
              <a:rPr lang="ru-RU" sz="2800" dirty="0">
                <a:solidFill>
                  <a:schemeClr val="accent2">
                    <a:lumMod val="75000"/>
                  </a:schemeClr>
                </a:solidFill>
              </a:rPr>
              <a:t> за </a:t>
            </a:r>
            <a:r>
              <a:rPr lang="ru-RU" sz="2800" dirty="0" err="1">
                <a:solidFill>
                  <a:schemeClr val="accent2">
                    <a:lumMod val="75000"/>
                  </a:schemeClr>
                </a:solidFill>
              </a:rPr>
              <a:t>гасене</a:t>
            </a:r>
            <a:r>
              <a:rPr lang="ru-RU" sz="2800" dirty="0">
                <a:solidFill>
                  <a:schemeClr val="accent2">
                    <a:lumMod val="75000"/>
                  </a:schemeClr>
                </a:solidFill>
              </a:rPr>
              <a:t> на пожар в </a:t>
            </a:r>
            <a:r>
              <a:rPr lang="ru-RU" sz="2800" dirty="0" err="1">
                <a:solidFill>
                  <a:schemeClr val="accent2">
                    <a:lumMod val="75000"/>
                  </a:schemeClr>
                </a:solidFill>
              </a:rPr>
              <a:t>горските</a:t>
            </a:r>
            <a:r>
              <a:rPr lang="ru-RU" sz="2800" dirty="0">
                <a:solidFill>
                  <a:schemeClr val="accent2">
                    <a:lumMod val="75000"/>
                  </a:schemeClr>
                </a:solidFill>
              </a:rPr>
              <a:t> </a:t>
            </a:r>
            <a:r>
              <a:rPr lang="ru-RU" sz="2800" dirty="0" err="1">
                <a:solidFill>
                  <a:schemeClr val="accent2">
                    <a:lumMod val="75000"/>
                  </a:schemeClr>
                </a:solidFill>
              </a:rPr>
              <a:t>територии</a:t>
            </a:r>
            <a:r>
              <a:rPr lang="ru-RU" sz="2800" dirty="0">
                <a:solidFill>
                  <a:schemeClr val="accent2">
                    <a:lumMod val="75000"/>
                  </a:schemeClr>
                </a:solidFill>
              </a:rPr>
              <a:t> и </a:t>
            </a:r>
            <a:r>
              <a:rPr lang="ru-RU" sz="2800" dirty="0" err="1">
                <a:solidFill>
                  <a:schemeClr val="accent2">
                    <a:lumMod val="75000"/>
                  </a:schemeClr>
                </a:solidFill>
              </a:rPr>
              <a:t>редът</a:t>
            </a:r>
            <a:r>
              <a:rPr lang="ru-RU" sz="2800" dirty="0">
                <a:solidFill>
                  <a:schemeClr val="accent2">
                    <a:lumMod val="75000"/>
                  </a:schemeClr>
                </a:solidFill>
              </a:rPr>
              <a:t> за </a:t>
            </a:r>
            <a:r>
              <a:rPr lang="ru-RU" sz="2800" dirty="0" err="1">
                <a:solidFill>
                  <a:schemeClr val="accent2">
                    <a:lumMod val="75000"/>
                  </a:schemeClr>
                </a:solidFill>
              </a:rPr>
              <a:t>организирането</a:t>
            </a:r>
            <a:r>
              <a:rPr lang="ru-RU" sz="2800" dirty="0">
                <a:solidFill>
                  <a:schemeClr val="accent2">
                    <a:lumMod val="75000"/>
                  </a:schemeClr>
                </a:solidFill>
              </a:rPr>
              <a:t> им се </a:t>
            </a:r>
            <a:r>
              <a:rPr lang="ru-RU" sz="2800" dirty="0" err="1">
                <a:solidFill>
                  <a:schemeClr val="accent2">
                    <a:lumMod val="75000"/>
                  </a:schemeClr>
                </a:solidFill>
              </a:rPr>
              <a:t>отразяват</a:t>
            </a:r>
            <a:r>
              <a:rPr lang="ru-RU" sz="2800" dirty="0">
                <a:solidFill>
                  <a:schemeClr val="accent2">
                    <a:lumMod val="75000"/>
                  </a:schemeClr>
                </a:solidFill>
              </a:rPr>
              <a:t> в </a:t>
            </a:r>
            <a:r>
              <a:rPr lang="ru-RU" sz="2800" b="1" dirty="0">
                <a:solidFill>
                  <a:schemeClr val="accent2">
                    <a:lumMod val="75000"/>
                  </a:schemeClr>
                </a:solidFill>
              </a:rPr>
              <a:t>План за действия при </a:t>
            </a:r>
            <a:r>
              <a:rPr lang="ru-RU" sz="2800" b="1" dirty="0" err="1">
                <a:solidFill>
                  <a:schemeClr val="accent2">
                    <a:lumMod val="75000"/>
                  </a:schemeClr>
                </a:solidFill>
              </a:rPr>
              <a:t>пожари</a:t>
            </a:r>
            <a:r>
              <a:rPr lang="ru-RU" sz="2800" b="1" dirty="0">
                <a:solidFill>
                  <a:schemeClr val="accent2">
                    <a:lumMod val="75000"/>
                  </a:schemeClr>
                </a:solidFill>
              </a:rPr>
              <a:t>. </a:t>
            </a:r>
            <a:endParaRPr lang="bg-BG" sz="2800" b="1" dirty="0">
              <a:solidFill>
                <a:schemeClr val="accent2">
                  <a:lumMod val="75000"/>
                </a:schemeClr>
              </a:solidFill>
            </a:endParaRPr>
          </a:p>
        </p:txBody>
      </p:sp>
      <p:pic>
        <p:nvPicPr>
          <p:cNvPr id="4" name="Picture 3"/>
          <p:cNvPicPr>
            <a:picLocks noChangeAspect="1"/>
          </p:cNvPicPr>
          <p:nvPr/>
        </p:nvPicPr>
        <p:blipFill>
          <a:blip r:embed="rId3"/>
          <a:srcRect l="27203" t="45238" r="26905" b="36508"/>
          <a:stretch/>
        </p:blipFill>
        <p:spPr>
          <a:xfrm>
            <a:off x="0" y="5632676"/>
            <a:ext cx="4920180" cy="1100819"/>
          </a:xfrm>
          <a:prstGeom prst="rect">
            <a:avLst/>
          </a:prstGeom>
        </p:spPr>
      </p:pic>
    </p:spTree>
    <p:extLst>
      <p:ext uri="{BB962C8B-B14F-4D97-AF65-F5344CB8AC3E}">
        <p14:creationId xmlns:p14="http://schemas.microsoft.com/office/powerpoint/2010/main" val="2364645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noEditPoints="1"/>
          </p:cNvSpPr>
          <p:nvPr>
            <p:ph type="title"/>
          </p:nvPr>
        </p:nvSpPr>
        <p:spPr>
          <a:xfrm>
            <a:off x="677334" y="609600"/>
            <a:ext cx="10295466" cy="4548326"/>
          </a:xfrm>
        </p:spPr>
        <p:txBody>
          <a:bodyPr>
            <a:noAutofit/>
          </a:bodyPr>
          <a:lstStyle/>
          <a:p>
            <a:r>
              <a:rPr lang="ru-RU" sz="2800" dirty="0">
                <a:solidFill>
                  <a:schemeClr val="accent2">
                    <a:lumMod val="75000"/>
                  </a:schemeClr>
                </a:solidFill>
              </a:rPr>
              <a:t>В </a:t>
            </a:r>
            <a:r>
              <a:rPr lang="ru-RU" sz="2800" b="1" dirty="0">
                <a:solidFill>
                  <a:schemeClr val="accent2">
                    <a:lumMod val="75000"/>
                  </a:schemeClr>
                </a:solidFill>
              </a:rPr>
              <a:t>плана за действия</a:t>
            </a:r>
            <a:r>
              <a:rPr lang="ru-RU" sz="2800" dirty="0">
                <a:solidFill>
                  <a:schemeClr val="accent2">
                    <a:lumMod val="75000"/>
                  </a:schemeClr>
                </a:solidFill>
              </a:rPr>
              <a:t> при </a:t>
            </a:r>
            <a:r>
              <a:rPr lang="ru-RU" sz="2800" dirty="0" err="1">
                <a:solidFill>
                  <a:schemeClr val="accent2">
                    <a:lumMod val="75000"/>
                  </a:schemeClr>
                </a:solidFill>
              </a:rPr>
              <a:t>гасене</a:t>
            </a:r>
            <a:r>
              <a:rPr lang="ru-RU" sz="2800" dirty="0">
                <a:solidFill>
                  <a:schemeClr val="accent2">
                    <a:lumMod val="75000"/>
                  </a:schemeClr>
                </a:solidFill>
              </a:rPr>
              <a:t> на пожар в </a:t>
            </a:r>
            <a:r>
              <a:rPr lang="ru-RU" sz="2800" dirty="0" err="1">
                <a:solidFill>
                  <a:schemeClr val="accent2">
                    <a:lumMod val="75000"/>
                  </a:schemeClr>
                </a:solidFill>
              </a:rPr>
              <a:t>горските</a:t>
            </a:r>
            <a:r>
              <a:rPr lang="ru-RU" sz="2800" dirty="0">
                <a:solidFill>
                  <a:schemeClr val="accent2">
                    <a:lumMod val="75000"/>
                  </a:schemeClr>
                </a:solidFill>
              </a:rPr>
              <a:t> </a:t>
            </a:r>
            <a:r>
              <a:rPr lang="ru-RU" sz="2800" dirty="0" err="1">
                <a:solidFill>
                  <a:schemeClr val="accent2">
                    <a:lumMod val="75000"/>
                  </a:schemeClr>
                </a:solidFill>
              </a:rPr>
              <a:t>територии</a:t>
            </a:r>
            <a:r>
              <a:rPr lang="ru-RU" sz="2800" dirty="0">
                <a:solidFill>
                  <a:schemeClr val="accent2">
                    <a:lumMod val="75000"/>
                  </a:schemeClr>
                </a:solidFill>
              </a:rPr>
              <a:t> се </a:t>
            </a:r>
            <a:r>
              <a:rPr lang="ru-RU" sz="2800" dirty="0" err="1">
                <a:solidFill>
                  <a:schemeClr val="accent2">
                    <a:lumMod val="75000"/>
                  </a:schemeClr>
                </a:solidFill>
              </a:rPr>
              <a:t>включват</a:t>
            </a:r>
            <a:r>
              <a:rPr lang="ru-RU" sz="2800" dirty="0">
                <a:solidFill>
                  <a:schemeClr val="accent2">
                    <a:lumMod val="75000"/>
                  </a:schemeClr>
                </a:solidFill>
              </a:rPr>
              <a:t>:</a:t>
            </a:r>
            <a:br>
              <a:rPr lang="ru-RU" sz="2800" dirty="0">
                <a:solidFill>
                  <a:schemeClr val="accent2">
                    <a:lumMod val="75000"/>
                  </a:schemeClr>
                </a:solidFill>
              </a:rPr>
            </a:br>
            <a:endParaRPr lang="bg-BG" sz="2800" dirty="0">
              <a:solidFill>
                <a:schemeClr val="accent2">
                  <a:lumMod val="75000"/>
                </a:schemeClr>
              </a:solidFill>
            </a:endParaRPr>
          </a:p>
        </p:txBody>
      </p:sp>
      <p:pic>
        <p:nvPicPr>
          <p:cNvPr id="4" name="Picture 3"/>
          <p:cNvPicPr>
            <a:picLocks noChangeAspect="1"/>
          </p:cNvPicPr>
          <p:nvPr/>
        </p:nvPicPr>
        <p:blipFill>
          <a:blip r:embed="rId3"/>
          <a:srcRect l="27203" t="45238" r="26905" b="36508"/>
          <a:stretch/>
        </p:blipFill>
        <p:spPr>
          <a:xfrm>
            <a:off x="0" y="5632676"/>
            <a:ext cx="4920180" cy="1100819"/>
          </a:xfrm>
          <a:prstGeom prst="rect">
            <a:avLst/>
          </a:prstGeom>
        </p:spPr>
      </p:pic>
      <p:sp>
        <p:nvSpPr>
          <p:cNvPr id="3" name="Title 1">
            <a:extLst>
              <a:ext uri="{FF2B5EF4-FFF2-40B4-BE49-F238E27FC236}">
                <a16:creationId xmlns:a16="http://schemas.microsoft.com/office/drawing/2014/main" id="{9C48D505-D4DC-944F-7AF4-5313ACE8B044}"/>
              </a:ext>
            </a:extLst>
          </p:cNvPr>
          <p:cNvSpPr txBox="1">
            <a:spLocks noEditPoints="1"/>
          </p:cNvSpPr>
          <p:nvPr/>
        </p:nvSpPr>
        <p:spPr>
          <a:xfrm>
            <a:off x="677334" y="1634759"/>
            <a:ext cx="10295466" cy="3997917"/>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457200" indent="-457200">
              <a:buFont typeface="Wingdings" panose="05000000000000000000" pitchFamily="2" charset="2"/>
              <a:buChar char="Ø"/>
            </a:pPr>
            <a:r>
              <a:rPr lang="ru-RU" sz="2800" dirty="0" err="1">
                <a:solidFill>
                  <a:schemeClr val="accent2">
                    <a:lumMod val="75000"/>
                  </a:schemeClr>
                </a:solidFill>
              </a:rPr>
              <a:t>задълженията</a:t>
            </a:r>
            <a:r>
              <a:rPr lang="ru-RU" sz="2800" dirty="0">
                <a:solidFill>
                  <a:schemeClr val="accent2">
                    <a:lumMod val="75000"/>
                  </a:schemeClr>
                </a:solidFill>
              </a:rPr>
              <a:t> на </a:t>
            </a:r>
            <a:r>
              <a:rPr lang="ru-RU" sz="2800" dirty="0" err="1">
                <a:solidFill>
                  <a:schemeClr val="accent2">
                    <a:lumMod val="75000"/>
                  </a:schemeClr>
                </a:solidFill>
              </a:rPr>
              <a:t>отделните</a:t>
            </a:r>
            <a:r>
              <a:rPr lang="ru-RU" sz="2800" dirty="0">
                <a:solidFill>
                  <a:schemeClr val="accent2">
                    <a:lumMod val="75000"/>
                  </a:schemeClr>
                </a:solidFill>
              </a:rPr>
              <a:t> </a:t>
            </a:r>
            <a:r>
              <a:rPr lang="ru-RU" sz="2800" dirty="0" err="1">
                <a:solidFill>
                  <a:schemeClr val="accent2">
                    <a:lumMod val="75000"/>
                  </a:schemeClr>
                </a:solidFill>
              </a:rPr>
              <a:t>органи</a:t>
            </a:r>
            <a:r>
              <a:rPr lang="ru-RU" sz="2800" dirty="0">
                <a:solidFill>
                  <a:schemeClr val="accent2">
                    <a:lumMod val="75000"/>
                  </a:schemeClr>
                </a:solidFill>
              </a:rPr>
              <a:t> и лица, </a:t>
            </a:r>
            <a:r>
              <a:rPr lang="ru-RU" sz="2800" dirty="0" err="1">
                <a:solidFill>
                  <a:schemeClr val="accent2">
                    <a:lumMod val="75000"/>
                  </a:schemeClr>
                </a:solidFill>
              </a:rPr>
              <a:t>които</a:t>
            </a:r>
            <a:r>
              <a:rPr lang="ru-RU" sz="2800" dirty="0">
                <a:solidFill>
                  <a:schemeClr val="accent2">
                    <a:lumMod val="75000"/>
                  </a:schemeClr>
                </a:solidFill>
              </a:rPr>
              <a:t> </a:t>
            </a:r>
            <a:r>
              <a:rPr lang="ru-RU" sz="2800" dirty="0" err="1">
                <a:solidFill>
                  <a:schemeClr val="accent2">
                    <a:lumMod val="75000"/>
                  </a:schemeClr>
                </a:solidFill>
              </a:rPr>
              <a:t>участват</a:t>
            </a:r>
            <a:r>
              <a:rPr lang="ru-RU" sz="2800" dirty="0">
                <a:solidFill>
                  <a:schemeClr val="accent2">
                    <a:lumMod val="75000"/>
                  </a:schemeClr>
                </a:solidFill>
              </a:rPr>
              <a:t> в </a:t>
            </a:r>
            <a:r>
              <a:rPr lang="ru-RU" sz="2800" dirty="0" err="1">
                <a:solidFill>
                  <a:schemeClr val="accent2">
                    <a:lumMod val="75000"/>
                  </a:schemeClr>
                </a:solidFill>
              </a:rPr>
              <a:t>гасенето</a:t>
            </a:r>
            <a:r>
              <a:rPr lang="ru-RU" sz="2800" dirty="0">
                <a:solidFill>
                  <a:schemeClr val="accent2">
                    <a:lumMod val="75000"/>
                  </a:schemeClr>
                </a:solidFill>
              </a:rPr>
              <a:t> им, </a:t>
            </a:r>
            <a:r>
              <a:rPr lang="ru-RU" sz="2800" dirty="0" err="1">
                <a:solidFill>
                  <a:schemeClr val="accent2">
                    <a:lumMod val="75000"/>
                  </a:schemeClr>
                </a:solidFill>
              </a:rPr>
              <a:t>силите</a:t>
            </a:r>
            <a:r>
              <a:rPr lang="ru-RU" sz="2800" dirty="0">
                <a:solidFill>
                  <a:schemeClr val="accent2">
                    <a:lumMod val="75000"/>
                  </a:schemeClr>
                </a:solidFill>
              </a:rPr>
              <a:t> и </a:t>
            </a:r>
            <a:r>
              <a:rPr lang="ru-RU" sz="2800" dirty="0" err="1">
                <a:solidFill>
                  <a:schemeClr val="accent2">
                    <a:lumMod val="75000"/>
                  </a:schemeClr>
                </a:solidFill>
              </a:rPr>
              <a:t>средствата</a:t>
            </a:r>
            <a:r>
              <a:rPr lang="ru-RU" sz="2800" dirty="0">
                <a:solidFill>
                  <a:schemeClr val="accent2">
                    <a:lumMod val="75000"/>
                  </a:schemeClr>
                </a:solidFill>
              </a:rPr>
              <a:t>, </a:t>
            </a:r>
            <a:r>
              <a:rPr lang="ru-RU" sz="2800" dirty="0" err="1">
                <a:solidFill>
                  <a:schemeClr val="accent2">
                    <a:lumMod val="75000"/>
                  </a:schemeClr>
                </a:solidFill>
              </a:rPr>
              <a:t>редът</a:t>
            </a:r>
            <a:r>
              <a:rPr lang="ru-RU" sz="2800" dirty="0">
                <a:solidFill>
                  <a:schemeClr val="accent2">
                    <a:lumMod val="75000"/>
                  </a:schemeClr>
                </a:solidFill>
              </a:rPr>
              <a:t> и </a:t>
            </a:r>
            <a:r>
              <a:rPr lang="ru-RU" sz="2800" dirty="0" err="1">
                <a:solidFill>
                  <a:schemeClr val="accent2">
                    <a:lumMod val="75000"/>
                  </a:schemeClr>
                </a:solidFill>
              </a:rPr>
              <a:t>начинът</a:t>
            </a:r>
            <a:r>
              <a:rPr lang="ru-RU" sz="2800" dirty="0">
                <a:solidFill>
                  <a:schemeClr val="accent2">
                    <a:lumMod val="75000"/>
                  </a:schemeClr>
                </a:solidFill>
              </a:rPr>
              <a:t> за </a:t>
            </a:r>
            <a:r>
              <a:rPr lang="ru-RU" sz="2800" dirty="0" err="1">
                <a:solidFill>
                  <a:schemeClr val="accent2">
                    <a:lumMod val="75000"/>
                  </a:schemeClr>
                </a:solidFill>
              </a:rPr>
              <a:t>тяхното</a:t>
            </a:r>
            <a:r>
              <a:rPr lang="ru-RU" sz="2800" dirty="0">
                <a:solidFill>
                  <a:schemeClr val="accent2">
                    <a:lumMod val="75000"/>
                  </a:schemeClr>
                </a:solidFill>
              </a:rPr>
              <a:t> своевременно </a:t>
            </a:r>
            <a:r>
              <a:rPr lang="ru-RU" sz="2800" dirty="0" err="1">
                <a:solidFill>
                  <a:schemeClr val="accent2">
                    <a:lumMod val="75000"/>
                  </a:schemeClr>
                </a:solidFill>
              </a:rPr>
              <a:t>откриване</a:t>
            </a:r>
            <a:r>
              <a:rPr lang="ru-RU" sz="2800" dirty="0">
                <a:solidFill>
                  <a:schemeClr val="accent2">
                    <a:lumMod val="75000"/>
                  </a:schemeClr>
                </a:solidFill>
              </a:rPr>
              <a:t> и </a:t>
            </a:r>
            <a:r>
              <a:rPr lang="ru-RU" sz="2800" dirty="0" err="1">
                <a:solidFill>
                  <a:schemeClr val="accent2">
                    <a:lumMod val="75000"/>
                  </a:schemeClr>
                </a:solidFill>
              </a:rPr>
              <a:t>оповестяване</a:t>
            </a:r>
            <a:endParaRPr lang="ru-RU" sz="2800" dirty="0">
              <a:solidFill>
                <a:schemeClr val="accent2">
                  <a:lumMod val="75000"/>
                </a:schemeClr>
              </a:solidFill>
            </a:endParaRPr>
          </a:p>
          <a:p>
            <a:pPr marL="457200" indent="-457200">
              <a:buFont typeface="Wingdings" panose="05000000000000000000" pitchFamily="2" charset="2"/>
              <a:buChar char="Ø"/>
            </a:pPr>
            <a:r>
              <a:rPr lang="ru-RU" sz="2800" dirty="0" err="1">
                <a:solidFill>
                  <a:schemeClr val="accent2">
                    <a:lumMod val="75000"/>
                  </a:schemeClr>
                </a:solidFill>
              </a:rPr>
              <a:t>организацията</a:t>
            </a:r>
            <a:r>
              <a:rPr lang="ru-RU" sz="2800" dirty="0">
                <a:solidFill>
                  <a:schemeClr val="accent2">
                    <a:lumMod val="75000"/>
                  </a:schemeClr>
                </a:solidFill>
              </a:rPr>
              <a:t> по </a:t>
            </a:r>
            <a:r>
              <a:rPr lang="ru-RU" sz="2800" dirty="0" err="1">
                <a:solidFill>
                  <a:schemeClr val="accent2">
                    <a:lumMod val="75000"/>
                  </a:schemeClr>
                </a:solidFill>
              </a:rPr>
              <a:t>своевременното</a:t>
            </a:r>
            <a:r>
              <a:rPr lang="ru-RU" sz="2800" dirty="0">
                <a:solidFill>
                  <a:schemeClr val="accent2">
                    <a:lumMod val="75000"/>
                  </a:schemeClr>
                </a:solidFill>
              </a:rPr>
              <a:t> </a:t>
            </a:r>
            <a:r>
              <a:rPr lang="ru-RU" sz="2800" dirty="0" err="1">
                <a:solidFill>
                  <a:schemeClr val="accent2">
                    <a:lumMod val="75000"/>
                  </a:schemeClr>
                </a:solidFill>
              </a:rPr>
              <a:t>започване</a:t>
            </a:r>
            <a:r>
              <a:rPr lang="ru-RU" sz="2800" dirty="0">
                <a:solidFill>
                  <a:schemeClr val="accent2">
                    <a:lumMod val="75000"/>
                  </a:schemeClr>
                </a:solidFill>
              </a:rPr>
              <a:t> на </a:t>
            </a:r>
            <a:r>
              <a:rPr lang="ru-RU" sz="2800" dirty="0" err="1">
                <a:solidFill>
                  <a:schemeClr val="accent2">
                    <a:lumMod val="75000"/>
                  </a:schemeClr>
                </a:solidFill>
              </a:rPr>
              <a:t>гасенето</a:t>
            </a:r>
            <a:r>
              <a:rPr lang="ru-RU" sz="2800" dirty="0">
                <a:solidFill>
                  <a:schemeClr val="accent2">
                    <a:lumMod val="75000"/>
                  </a:schemeClr>
                </a:solidFill>
              </a:rPr>
              <a:t> с </a:t>
            </a:r>
            <a:r>
              <a:rPr lang="ru-RU" sz="2800" dirty="0" err="1">
                <a:solidFill>
                  <a:schemeClr val="accent2">
                    <a:lumMod val="75000"/>
                  </a:schemeClr>
                </a:solidFill>
              </a:rPr>
              <a:t>отговорници</a:t>
            </a:r>
            <a:r>
              <a:rPr lang="ru-RU" sz="2800" dirty="0">
                <a:solidFill>
                  <a:schemeClr val="accent2">
                    <a:lumMod val="75000"/>
                  </a:schemeClr>
                </a:solidFill>
              </a:rPr>
              <a:t> и </a:t>
            </a:r>
            <a:r>
              <a:rPr lang="ru-RU" sz="2800" dirty="0" err="1">
                <a:solidFill>
                  <a:schemeClr val="accent2">
                    <a:lumMod val="75000"/>
                  </a:schemeClr>
                </a:solidFill>
              </a:rPr>
              <a:t>срокове</a:t>
            </a:r>
            <a:r>
              <a:rPr lang="ru-RU" sz="2800" dirty="0">
                <a:solidFill>
                  <a:schemeClr val="accent2">
                    <a:lumMod val="75000"/>
                  </a:schemeClr>
                </a:solidFill>
              </a:rPr>
              <a:t>, </a:t>
            </a:r>
          </a:p>
          <a:p>
            <a:pPr marL="457200" indent="-457200">
              <a:buFont typeface="Wingdings" panose="05000000000000000000" pitchFamily="2" charset="2"/>
              <a:buChar char="Ø"/>
            </a:pPr>
            <a:r>
              <a:rPr lang="ru-RU" sz="2800" dirty="0" err="1">
                <a:solidFill>
                  <a:schemeClr val="accent2">
                    <a:lumMod val="75000"/>
                  </a:schemeClr>
                </a:solidFill>
              </a:rPr>
              <a:t>ръководството</a:t>
            </a:r>
            <a:r>
              <a:rPr lang="ru-RU" sz="2800" dirty="0">
                <a:solidFill>
                  <a:schemeClr val="accent2">
                    <a:lumMod val="75000"/>
                  </a:schemeClr>
                </a:solidFill>
              </a:rPr>
              <a:t> при </a:t>
            </a:r>
            <a:r>
              <a:rPr lang="ru-RU" sz="2800" dirty="0" err="1">
                <a:solidFill>
                  <a:schemeClr val="accent2">
                    <a:lumMod val="75000"/>
                  </a:schemeClr>
                </a:solidFill>
              </a:rPr>
              <a:t>гасенето</a:t>
            </a:r>
            <a:r>
              <a:rPr lang="ru-RU" sz="2800" dirty="0">
                <a:solidFill>
                  <a:schemeClr val="accent2">
                    <a:lumMod val="75000"/>
                  </a:schemeClr>
                </a:solidFill>
              </a:rPr>
              <a:t> на пожарите, </a:t>
            </a:r>
            <a:r>
              <a:rPr lang="ru-RU" sz="2800" dirty="0" err="1">
                <a:solidFill>
                  <a:schemeClr val="accent2">
                    <a:lumMod val="75000"/>
                  </a:schemeClr>
                </a:solidFill>
              </a:rPr>
              <a:t>както</a:t>
            </a:r>
            <a:r>
              <a:rPr lang="ru-RU" sz="2800" dirty="0">
                <a:solidFill>
                  <a:schemeClr val="accent2">
                    <a:lumMod val="75000"/>
                  </a:schemeClr>
                </a:solidFill>
              </a:rPr>
              <a:t> и </a:t>
            </a:r>
            <a:r>
              <a:rPr lang="ru-RU" sz="2800" dirty="0" err="1">
                <a:solidFill>
                  <a:schemeClr val="accent2">
                    <a:lumMod val="75000"/>
                  </a:schemeClr>
                </a:solidFill>
              </a:rPr>
              <a:t>действията</a:t>
            </a:r>
            <a:r>
              <a:rPr lang="ru-RU" sz="2800" dirty="0">
                <a:solidFill>
                  <a:schemeClr val="accent2">
                    <a:lumMod val="75000"/>
                  </a:schemeClr>
                </a:solidFill>
              </a:rPr>
              <a:t> по </a:t>
            </a:r>
            <a:r>
              <a:rPr lang="ru-RU" sz="2800" dirty="0" err="1">
                <a:solidFill>
                  <a:schemeClr val="accent2">
                    <a:lumMod val="75000"/>
                  </a:schemeClr>
                </a:solidFill>
              </a:rPr>
              <a:t>обезопасяването</a:t>
            </a:r>
            <a:r>
              <a:rPr lang="ru-RU" sz="2800" dirty="0">
                <a:solidFill>
                  <a:schemeClr val="accent2">
                    <a:lumMod val="75000"/>
                  </a:schemeClr>
                </a:solidFill>
              </a:rPr>
              <a:t> на </a:t>
            </a:r>
            <a:r>
              <a:rPr lang="ru-RU" sz="2800" dirty="0" err="1">
                <a:solidFill>
                  <a:schemeClr val="accent2">
                    <a:lumMod val="75000"/>
                  </a:schemeClr>
                </a:solidFill>
              </a:rPr>
              <a:t>опожарените</a:t>
            </a:r>
            <a:r>
              <a:rPr lang="ru-RU" sz="2800" dirty="0">
                <a:solidFill>
                  <a:schemeClr val="accent2">
                    <a:lumMod val="75000"/>
                  </a:schemeClr>
                </a:solidFill>
              </a:rPr>
              <a:t> </a:t>
            </a:r>
            <a:r>
              <a:rPr lang="ru-RU" sz="2800" dirty="0" err="1">
                <a:solidFill>
                  <a:schemeClr val="accent2">
                    <a:lumMod val="75000"/>
                  </a:schemeClr>
                </a:solidFill>
              </a:rPr>
              <a:t>площи</a:t>
            </a:r>
            <a:r>
              <a:rPr lang="ru-RU" sz="2800" dirty="0">
                <a:solidFill>
                  <a:schemeClr val="accent2">
                    <a:lumMod val="75000"/>
                  </a:schemeClr>
                </a:solidFill>
              </a:rPr>
              <a:t>.</a:t>
            </a:r>
            <a:br>
              <a:rPr lang="ru-RU" sz="2800" dirty="0">
                <a:solidFill>
                  <a:schemeClr val="accent2">
                    <a:lumMod val="75000"/>
                  </a:schemeClr>
                </a:solidFill>
              </a:rPr>
            </a:br>
            <a:endParaRPr lang="bg-BG" sz="2800" dirty="0">
              <a:solidFill>
                <a:schemeClr val="accent2">
                  <a:lumMod val="75000"/>
                </a:schemeClr>
              </a:solidFill>
            </a:endParaRPr>
          </a:p>
        </p:txBody>
      </p:sp>
    </p:spTree>
    <p:extLst>
      <p:ext uri="{BB962C8B-B14F-4D97-AF65-F5344CB8AC3E}">
        <p14:creationId xmlns:p14="http://schemas.microsoft.com/office/powerpoint/2010/main" val="596726395"/>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Notes Theme">
  <a:themeElements>
    <a:clrScheme name="Office Notes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Notes Theme">
      <a:majorFont>
        <a:latin typeface="Calibri"/>
        <a:ea typeface=""/>
        <a:cs typeface=""/>
      </a:majorFont>
      <a:minorFont>
        <a:latin typeface="Calibri"/>
        <a:ea typeface=""/>
        <a:cs typeface=""/>
      </a:minorFont>
    </a:fontScheme>
    <a:fmtScheme name="Office Notes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1"/>
        </a:gradFill>
      </a:fillStyleLst>
      <a:lnStyleLst>
        <a:ln w="9525" cap="flat" cmpd="sng">
          <a:solidFill>
            <a:schemeClr val="phClr">
              <a:shade val="95000"/>
              <a:satMod val="105000"/>
            </a:schemeClr>
          </a:solidFill>
          <a:prstDash val="solid"/>
        </a:ln>
        <a:ln w="25400" cap="flat" cmpd="sng">
          <a:solidFill>
            <a:schemeClr val="phClr"/>
          </a:solidFill>
          <a:prstDash val="solid"/>
        </a:ln>
        <a:ln w="38100" cap="flat" cmpd="sng">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392</TotalTime>
  <Words>1559</Words>
  <Application>Microsoft Office PowerPoint</Application>
  <PresentationFormat>Широк екран</PresentationFormat>
  <Paragraphs>62</Paragraphs>
  <Slides>26</Slides>
  <Notes>26</Notes>
  <HiddenSlides>0</HiddenSlides>
  <MMClips>0</MMClips>
  <ScaleCrop>false</ScaleCrop>
  <HeadingPairs>
    <vt:vector size="6" baseType="variant">
      <vt:variant>
        <vt:lpstr>Използвани шрифтове</vt:lpstr>
      </vt:variant>
      <vt:variant>
        <vt:i4>5</vt:i4>
      </vt:variant>
      <vt:variant>
        <vt:lpstr>Тема</vt:lpstr>
      </vt:variant>
      <vt:variant>
        <vt:i4>1</vt:i4>
      </vt:variant>
      <vt:variant>
        <vt:lpstr>Заглавия на слайдовете</vt:lpstr>
      </vt:variant>
      <vt:variant>
        <vt:i4>26</vt:i4>
      </vt:variant>
    </vt:vector>
  </HeadingPairs>
  <TitlesOfParts>
    <vt:vector size="32" baseType="lpstr">
      <vt:lpstr>Arial</vt:lpstr>
      <vt:lpstr>Calibri</vt:lpstr>
      <vt:lpstr>Trebuchet MS</vt:lpstr>
      <vt:lpstr>Wingdings</vt:lpstr>
      <vt:lpstr>Wingdings 3</vt:lpstr>
      <vt:lpstr>Facet</vt:lpstr>
      <vt:lpstr> Повишаване на информираността и отговорното отношение на земеделци за предотвратяване и противодействие на пожари                               </vt:lpstr>
      <vt:lpstr> Цел:   Популяризиране на мерки срещу пожарите, причинени от опасни земеделски практики, с фокус върху опазване и  подобряване на природозащитното състояние на природно местообитание 4060 от пожари</vt:lpstr>
      <vt:lpstr> Природно местообитание 4060 се среща по високите части на Пирин и централна Стара планина. Опазването на този тип природно местообитание е насочено главно към защитата му от пожари.  Заетите терени са труднодостъпни и борбата с пожарите е почти невъзможна със стандартните методи и машини. </vt:lpstr>
      <vt:lpstr>С напредването на технологиите и проявената гражданска инициатива през последните години все по-успешно се води борба с потушаването на пожарите и недопускането на такива.    </vt:lpstr>
      <vt:lpstr>   За недопускане на пожари се вземат превантивни мерки от страна на служителите в парковете и контролните органи.   За правилното приложение на мерките и технологиите има издадена Наредба № 8 от 11.05.2012 г. за условията и реда за защита на горските територии от пожари, в която са  представени правилата за пожарна безопасност.</vt:lpstr>
      <vt:lpstr>  Разпоредбите на тази наредба:  1. се прилагат за всички гори и недвижими имоти, намиращи се в горските територии или граничещи с тях, независимо от тяхната собственост, териториално и функционално предназначение, както и за постоянните или временните обекти, намиращи се в или в близост до тях;  2. са задължителни за всички собственици или ползватели на горски територии, както и за лицата, преминаващи и/или осъществяващи дейности в или в близост до тях.</vt:lpstr>
      <vt:lpstr>  Защитата на горските територии от пожари е комплекс от мерки и мероприятия за пожарна безопасност и включва действия, мерки и изисквания за предотвратяване, откриване, ограничаване и ликвидиране на пожари в горските територии.</vt:lpstr>
      <vt:lpstr>Организация за гасене на пожар в горските територии:  1. предварителна подготовка за успешно гасене; 2. действия и мероприятия при гасенето на пожар в горските територии.   Мероприятията за гасене на пожар в горските територии и редът за организирането им се отразяват в План за действия при пожари. </vt:lpstr>
      <vt:lpstr>В плана за действия при гасене на пожар в горските територии се включват: </vt:lpstr>
      <vt:lpstr>С оглед покачване на температурите през летните месеци, на места в комбинация с жътвената кампания, може да се създадат условия за възникване на пожари в стърнища и в други земеделски площи, откъдето огънят лесно може да се разпространи и в горските територии.  Паленето на стърнища е забранено и подобни действия се санкционират както по българското законодателство, така и по европейските регламенти! </vt:lpstr>
      <vt:lpstr>Дейностите по превенция на горските пожари са сред приоритетните на Министерство на земеделието, Изпълнителна агенция по горите и държавните горски предприятия.   За по-лесно подаване на сигнали за опожарявания и бърза реакция при локализирането им, фонд „Земеделие” създаде електронна поща:  pojari@dfz.bg  </vt:lpstr>
      <vt:lpstr>Презентация на PowerPoint</vt:lpstr>
      <vt:lpstr>Презентация на PowerPoint</vt:lpstr>
      <vt:lpstr>Презентация на PowerPoint</vt:lpstr>
      <vt:lpstr>Практиката показва, че при почистване на градини, лозя или земеделски терени сухата растителност се пали, без да се спазват необходимите мерки за пожарна безопасност. Така пламъците могат да засегнат както земеделски или горски насаждения и прилежащи сгради, така и да застрашат човешки живот.  Инцидентите нанасят материални и екологични щети и в повечето случаи са свързани с немалък разход на ресурс.  За да се избегнат пожарите, е необходимо при извършване на пролетно почистване да се знаят и спазват редица основни правила.  </vt:lpstr>
      <vt:lpstr> Абсолютно е забранено обособяването на нерагламентирани сметища и запалване на горимите отпадъци в тях. В никакъв случай не трябва да се пали огън в близост до стрехите и под клоните на дърветата, при ветровито време или на разстояние по-малко от 100 м от горски масиви.   Земеделските стопани стриктно трябва да спазват забраната за изгаряне на изсъхналата трева и други растителни остатъци в земите си. </vt:lpstr>
      <vt:lpstr>Според разпоредбите на Закона за горите, обявяването на пожароопасния сезон става по предложение на директора на съответната регионална дирекция по горите със заповед на областния управител, който определя времетраенето.   За отделните области периодът е различен, поради спецификата на съответния район, но като правило включва времеви период от месеците между март и ноември. На 06.03.2023 г. областният управител на обл. София издава заповед за определяне на пожароопасен сезон за горските територии в областта за периода 15.03.2023 до 30.11.2023 г.</vt:lpstr>
      <vt:lpstr>При продължително високи температури и тенденция за трайно засушаване е наложително да се предприемат мерки за намаляване на опасността от възникване на горски пожари. Това налага спиране на земеделски дейности, като косене с машини и палене на стърнища, като едни от често срещаните източници на опасност за причиняване на пожари.</vt:lpstr>
      <vt:lpstr>С цел опазване на земеделските и горски територии, Министърът на земеделието може да издаде Заповед за забрана за косене на тревата, машинно почистване (мулчиране), включително и почистване на храсти за определен период.   При неспазване на Заповедта се налагани глоби или имуществени санкции.</vt:lpstr>
      <vt:lpstr>Презентация на PowerPoint</vt:lpstr>
      <vt:lpstr>Презентация на PowerPoint</vt:lpstr>
      <vt:lpstr>Въпреки желанието си да помогнем и да се справим възможно най–бързо, трябва да внимаваме за собственото си здраве и недопускането на инциденти.   Почти всяка година има загинали служители на горските структури, това само трябва да ни кара да бъдем много внимателни и отговорни при участието в гасене на пожари, стриктно да спазваме разпорежданията на държавните органи, да пазим себе си и хората около нас. </vt:lpstr>
      <vt:lpstr> При пожар въздухът се замърсява не само от дима, но и от усвояването на въглероден диоксид в атмосферата.  Много хора губят домовете си, селскостопанските си култури, пасищата.  Животните също биват засегнати от пожарите - те или умират, или трябва да се преместят на други места, защото губят храната и подслона си.</vt:lpstr>
      <vt:lpstr>Понякога умират хора, които живеят в района на пожара, но също и хора, които ги гасят! Затова, пазете горите от пожари!</vt:lpstr>
      <vt:lpstr> Кампанията се провежда в рамките на Проект BG16M1OP002-3.021-0004-C01 Подобряване на природозащитното състояние на природно местообитание 4060 по параметри "Площ", "Структура и функция" и "Бъдещи перспективи" и природно местообитание 5210 по параметри "Площ" и "Бъдещи перспективи", финансиран от Оперативна програма „Околна среда 2014-2020“ г. </vt:lpstr>
      <vt:lpstr>Презентация на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Повишаване на информираността и отговорното отношение на младежи относно доброволчеството и насърчаване създаването на доброволчески групи за предотвратяване и противодействие на пожари.</dc:title>
  <dc:creator>Nitro</dc:creator>
  <cp:lastModifiedBy>Intereg RO-BG</cp:lastModifiedBy>
  <cp:revision>108</cp:revision>
  <dcterms:created xsi:type="dcterms:W3CDTF">2022-08-17T07:57:57Z</dcterms:created>
  <dcterms:modified xsi:type="dcterms:W3CDTF">2023-08-25T11:24:40Z</dcterms:modified>
</cp:coreProperties>
</file>